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48"/>
  </p:notesMasterIdLst>
  <p:handoutMasterIdLst>
    <p:handoutMasterId r:id="rId49"/>
  </p:handoutMasterIdLst>
  <p:sldIdLst>
    <p:sldId id="287" r:id="rId2"/>
    <p:sldId id="499" r:id="rId3"/>
    <p:sldId id="500" r:id="rId4"/>
    <p:sldId id="414" r:id="rId5"/>
    <p:sldId id="415" r:id="rId6"/>
    <p:sldId id="420" r:id="rId7"/>
    <p:sldId id="421" r:id="rId8"/>
    <p:sldId id="422" r:id="rId9"/>
    <p:sldId id="424" r:id="rId10"/>
    <p:sldId id="426" r:id="rId11"/>
    <p:sldId id="444" r:id="rId12"/>
    <p:sldId id="445" r:id="rId13"/>
    <p:sldId id="484" r:id="rId14"/>
    <p:sldId id="485" r:id="rId15"/>
    <p:sldId id="447" r:id="rId16"/>
    <p:sldId id="448" r:id="rId17"/>
    <p:sldId id="449" r:id="rId18"/>
    <p:sldId id="450" r:id="rId19"/>
    <p:sldId id="452" r:id="rId20"/>
    <p:sldId id="451" r:id="rId21"/>
    <p:sldId id="453" r:id="rId22"/>
    <p:sldId id="454" r:id="rId23"/>
    <p:sldId id="466" r:id="rId24"/>
    <p:sldId id="429" r:id="rId25"/>
    <p:sldId id="486" r:id="rId26"/>
    <p:sldId id="455" r:id="rId27"/>
    <p:sldId id="456" r:id="rId28"/>
    <p:sldId id="457" r:id="rId29"/>
    <p:sldId id="433" r:id="rId30"/>
    <p:sldId id="434" r:id="rId31"/>
    <p:sldId id="435" r:id="rId32"/>
    <p:sldId id="487" r:id="rId33"/>
    <p:sldId id="436" r:id="rId34"/>
    <p:sldId id="465" r:id="rId35"/>
    <p:sldId id="468" r:id="rId36"/>
    <p:sldId id="469" r:id="rId37"/>
    <p:sldId id="463" r:id="rId38"/>
    <p:sldId id="464" r:id="rId39"/>
    <p:sldId id="470" r:id="rId40"/>
    <p:sldId id="472" r:id="rId41"/>
    <p:sldId id="477" r:id="rId42"/>
    <p:sldId id="474" r:id="rId43"/>
    <p:sldId id="475" r:id="rId44"/>
    <p:sldId id="478" r:id="rId45"/>
    <p:sldId id="479" r:id="rId46"/>
    <p:sldId id="490" r:id="rId47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CD4"/>
    <a:srgbClr val="7DA9DF"/>
    <a:srgbClr val="CCECFF"/>
    <a:srgbClr val="76A2D8"/>
    <a:srgbClr val="6B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43" autoAdjust="0"/>
    <p:restoredTop sz="88352" autoAdjust="0"/>
  </p:normalViewPr>
  <p:slideViewPr>
    <p:cSldViewPr snapToGrid="0">
      <p:cViewPr>
        <p:scale>
          <a:sx n="91" d="100"/>
          <a:sy n="91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320411-1E1F-46E9-92D0-71D9E585CE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557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TW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19C3B8-DFA5-443F-8E85-01A1C2981258}" type="slidenum">
              <a:rPr lang="de-DE" altLang="zh-TW"/>
              <a:pPr>
                <a:defRPr/>
              </a:pPr>
              <a:t>‹#›</a:t>
            </a:fld>
            <a:endParaRPr lang="de-DE" altLang="zh-TW"/>
          </a:p>
        </p:txBody>
      </p:sp>
    </p:spTree>
    <p:extLst>
      <p:ext uri="{BB962C8B-B14F-4D97-AF65-F5344CB8AC3E}">
        <p14:creationId xmlns:p14="http://schemas.microsoft.com/office/powerpoint/2010/main" val="3976536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99A68B-F956-44D6-BCD2-B44C1909736E}" type="slidenum">
              <a:rPr lang="de-DE" altLang="zh-TW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zh-TW" smtClean="0">
              <a:cs typeface="Arial" pitchFamily="34" charset="0"/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58990" y="9445823"/>
            <a:ext cx="2948210" cy="49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BAEDDA-421E-4B00-B03C-86E93F9BB1A9}" type="slidenum">
              <a:rPr lang="en-GB" altLang="zh-TW" sz="1300"/>
              <a:pPr algn="r" eaLnBrk="1" hangingPunct="1">
                <a:spcBef>
                  <a:spcPct val="0"/>
                </a:spcBef>
              </a:pPr>
              <a:t>1</a:t>
            </a:fld>
            <a:endParaRPr lang="en-GB" altLang="zh-TW" sz="13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zh-TW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de-DE" altLang="zh-TW" smtClean="0"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noProof="1" smtClean="0">
                <a:latin typeface="Arial" pitchFamily="34" charset="0"/>
              </a:rPr>
              <a:t>Google</a:t>
            </a:r>
            <a:r>
              <a:rPr lang="zh-TW" altLang="en-US" noProof="1" smtClean="0">
                <a:latin typeface="Arial" pitchFamily="34" charset="0"/>
              </a:rPr>
              <a:t>已於 </a:t>
            </a:r>
            <a:r>
              <a:rPr lang="en-US" altLang="zh-TW" noProof="1" smtClean="0">
                <a:latin typeface="Arial" pitchFamily="34" charset="0"/>
              </a:rPr>
              <a:t>2015/9</a:t>
            </a:r>
            <a:r>
              <a:rPr lang="zh-TW" altLang="en-US" noProof="1" smtClean="0">
                <a:latin typeface="Arial" pitchFamily="34" charset="0"/>
              </a:rPr>
              <a:t> 停止支援外掛</a:t>
            </a:r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noProof="1" smtClean="0">
                <a:latin typeface="Arial" pitchFamily="34" charset="0"/>
              </a:rPr>
              <a:t>加州大學柏克萊分校</a:t>
            </a:r>
            <a:endParaRPr lang="en-US" altLang="zh-TW" noProof="1" smtClean="0">
              <a:latin typeface="Arial" pitchFamily="34" charset="0"/>
            </a:endParaRPr>
          </a:p>
          <a:p>
            <a:pPr eaLnBrk="1" hangingPunct="1"/>
            <a:r>
              <a:rPr lang="zh-TW" altLang="en-US" noProof="1" smtClean="0">
                <a:latin typeface="Arial" pitchFamily="34" charset="0"/>
              </a:rPr>
              <a:t>伊利諾大學</a:t>
            </a:r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 smtClean="0"/>
              <a:t>明年</a:t>
            </a:r>
            <a:r>
              <a:rPr lang="en-US" altLang="zh-TW" dirty="0" smtClean="0"/>
              <a:t>NPHRST</a:t>
            </a:r>
            <a:r>
              <a:rPr lang="zh-TW" altLang="en-US" dirty="0" smtClean="0"/>
              <a:t>將進行第四次改版，除強化個人著作分析及管理等功能外，並將改 善目前人才統計查詢介面，以及提供更多人才相關議題分析簡要報告。 </a:t>
            </a:r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de-DE" altLang="zh-TW" smtClean="0"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de-DE" altLang="zh-TW" smtClean="0"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noProof="1" smtClean="0">
                <a:latin typeface="Arial" pitchFamily="34" charset="0"/>
              </a:rPr>
              <a:t>本資料庫與</a:t>
            </a:r>
            <a:r>
              <a:rPr lang="en-US" altLang="zh-TW" noProof="1" smtClean="0">
                <a:latin typeface="Arial" pitchFamily="34" charset="0"/>
              </a:rPr>
              <a:t>IEK</a:t>
            </a:r>
            <a:r>
              <a:rPr lang="zh-TW" altLang="en-US" noProof="1" smtClean="0">
                <a:latin typeface="Arial" pitchFamily="34" charset="0"/>
              </a:rPr>
              <a:t>情報網之主要差異為產業面向之範圍及取向不同</a:t>
            </a:r>
          </a:p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34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35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36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39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40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41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42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43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44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45</a:t>
            </a:fld>
            <a:endParaRPr lang="de-DE" altLang="zh-TW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zh-TW" smtClean="0"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de-DE" altLang="zh-TW" smtClean="0"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de-DE" altLang="zh-TW" smtClean="0"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de-DE" altLang="zh-TW" smtClean="0"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de-DE" altLang="zh-TW" smtClean="0"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5E980-F308-4FD4-9E17-38A008901130}" type="slidenum">
              <a:rPr lang="de-DE" altLang="zh-TW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de-DE" altLang="zh-TW" smtClean="0"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63613" y="3951288"/>
            <a:ext cx="7713662" cy="1081087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60438" y="5075238"/>
            <a:ext cx="7740650" cy="757237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79808"/>
            <a:ext cx="9143999" cy="978191"/>
          </a:xfrm>
          <a:prstGeom prst="rect">
            <a:avLst/>
          </a:prstGeom>
        </p:spPr>
      </p:pic>
      <p:grpSp>
        <p:nvGrpSpPr>
          <p:cNvPr id="9" name="群組 8"/>
          <p:cNvGrpSpPr/>
          <p:nvPr userDrawn="1"/>
        </p:nvGrpSpPr>
        <p:grpSpPr>
          <a:xfrm>
            <a:off x="6819215" y="2895"/>
            <a:ext cx="2367321" cy="802445"/>
            <a:chOff x="1043608" y="4643913"/>
            <a:chExt cx="2518547" cy="657295"/>
          </a:xfrm>
        </p:grpSpPr>
        <p:pic>
          <p:nvPicPr>
            <p:cNvPr id="10" name="Picture 6" descr="經濟部智慧財產局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9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02423" y="4677059"/>
              <a:ext cx="1959732" cy="480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經濟部智慧財產局LOGO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43608" y="4643913"/>
              <a:ext cx="648072" cy="65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04228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190167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7663" y="271463"/>
            <a:ext cx="2133600" cy="5530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271463"/>
            <a:ext cx="6249988" cy="55308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0658206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075243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809975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314320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403013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14352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524247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812090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990817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532944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google.com.tw/url?sa=i&amp;rct=j&amp;q=&amp;esrc=s&amp;frm=1&amp;source=images&amp;cd=&amp;cad=rja&amp;uact=8&amp;ved=0CAcQjRxqFQoTCN2zvfSDkcYCFVUzvAodwCgAng&amp;url=http://blog.lib.npu.edu.tw/2books/modules/tad_link/&amp;ei=J2t-VZ2ELtXm8AXA0YDwCQ&amp;psig=AFQjCNEq7LOTiBfE_Uu_61B2GTW3Ww_oAg&amp;ust=1434434691471100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TW" smtClean="0"/>
              <a:t>Textmasterformate durch Klicken bearbeiten</a:t>
            </a:r>
          </a:p>
          <a:p>
            <a:pPr lvl="1"/>
            <a:r>
              <a:rPr lang="de-DE" altLang="zh-TW" smtClean="0"/>
              <a:t>Zweite Ebene</a:t>
            </a:r>
          </a:p>
          <a:p>
            <a:pPr lvl="2"/>
            <a:r>
              <a:rPr lang="de-DE" altLang="zh-TW" smtClean="0"/>
              <a:t>Dritte Ebene</a:t>
            </a:r>
          </a:p>
          <a:p>
            <a:pPr lvl="3"/>
            <a:r>
              <a:rPr lang="de-DE" altLang="zh-TW" smtClean="0"/>
              <a:t>Vierte Ebene</a:t>
            </a:r>
          </a:p>
          <a:p>
            <a:pPr lvl="4"/>
            <a:r>
              <a:rPr lang="de-DE" altLang="zh-TW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zh-TW" sz="1000" dirty="0" smtClean="0">
                <a:ea typeface="新細明體" pitchFamily="18" charset="-120"/>
              </a:rPr>
              <a:t>Page </a:t>
            </a:r>
            <a:r>
              <a:rPr lang="de-DE" altLang="zh-TW" sz="1000" dirty="0" smtClean="0">
                <a:ea typeface="新細明體" pitchFamily="18" charset="-120"/>
                <a:sym typeface="Wingdings" pitchFamily="2" charset="2"/>
              </a:rPr>
              <a:t></a:t>
            </a:r>
            <a:r>
              <a:rPr lang="de-DE" altLang="zh-TW" sz="1000" dirty="0" smtClean="0">
                <a:ea typeface="新細明體" pitchFamily="18" charset="-120"/>
              </a:rPr>
              <a:t> </a:t>
            </a:r>
            <a:fld id="{3599522C-D742-4DAF-A7C1-3C55DE032554}" type="slidenum">
              <a:rPr lang="de-DE" altLang="zh-TW" sz="1000" smtClean="0">
                <a:ea typeface="新細明體" pitchFamily="18" charset="-120"/>
              </a:rPr>
              <a:pPr eaLnBrk="1" hangingPunct="1">
                <a:defRPr/>
              </a:pPr>
              <a:t>‹#›</a:t>
            </a:fld>
            <a:endParaRPr lang="de-DE" altLang="zh-TW" sz="1000" dirty="0" smtClean="0">
              <a:ea typeface="新細明體" pitchFamily="18" charset="-120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TW" dirty="0" smtClean="0"/>
              <a:t>Klicken Sie, um das Titelformat zu bearbeiten</a:t>
            </a:r>
          </a:p>
        </p:txBody>
      </p:sp>
      <p:pic>
        <p:nvPicPr>
          <p:cNvPr id="1031" name="Picture 7" descr="http://blog.lib.npu.edu.tw/2books/uploads/tad_link/1.jpg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3758" y="6278881"/>
            <a:ext cx="1360117" cy="42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 userDrawn="1"/>
        </p:nvSpPr>
        <p:spPr bwMode="auto">
          <a:xfrm>
            <a:off x="-6" y="988827"/>
            <a:ext cx="9133373" cy="5901564"/>
          </a:xfrm>
          <a:prstGeom prst="rect">
            <a:avLst/>
          </a:prstGeom>
          <a:blipFill dpi="0" rotWithShape="1">
            <a:blip r:embed="rId17" cstate="print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hrst.stpi.narl.org.tw/search/simple/find.htm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ipci.stpi.narl.org.tw/Remodel/Index_Journal_I_en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dinfonet.stpi.narl.org.tw/GRB_RDInfoNet/KSP/index.jsp" TargetMode="External"/><Relationship Id="rId5" Type="http://schemas.openxmlformats.org/officeDocument/2006/relationships/hyperlink" Target="http://ejournal.stpi.narl.org.tw/NSC_INDEX/KSP/index.jsp" TargetMode="External"/><Relationship Id="rId10" Type="http://schemas.openxmlformats.org/officeDocument/2006/relationships/hyperlink" Target="http://www2.itis.org.tw/SuperBanner/ITRIWeb.aspx" TargetMode="External"/><Relationship Id="rId4" Type="http://schemas.openxmlformats.org/officeDocument/2006/relationships/hyperlink" Target="http://real.stpi.narl.org.tw/primo_library/libweb/action/search.do" TargetMode="External"/><Relationship Id="rId9" Type="http://schemas.openxmlformats.org/officeDocument/2006/relationships/hyperlink" Target="http://rciu.stpi.narl.org.tw/index.actio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twpat.tipo.gov.tw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sticnet.stpi.narl.org.tw/stpipsc/stpipsk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is.org.tw/" TargetMode="External"/><Relationship Id="rId5" Type="http://schemas.openxmlformats.org/officeDocument/2006/relationships/hyperlink" Target="http://ieknet.iek.org.tw/" TargetMode="External"/><Relationship Id="rId4" Type="http://schemas.openxmlformats.org/officeDocument/2006/relationships/hyperlink" Target="http://iknow.stpi.narl.org.tw/Default.aspx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tm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42875" y="3940692"/>
            <a:ext cx="8886825" cy="13805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000" kern="1200" dirty="0">
                <a:gradFill flip="none" rotWithShape="1">
                  <a:gsLst>
                    <a:gs pos="0">
                      <a:srgbClr val="4F81BD">
                        <a:shade val="30000"/>
                        <a:satMod val="115000"/>
                      </a:srgbClr>
                    </a:gs>
                    <a:gs pos="50000">
                      <a:srgbClr val="4F81BD">
                        <a:shade val="67500"/>
                        <a:satMod val="115000"/>
                      </a:srgbClr>
                    </a:gs>
                    <a:gs pos="100000">
                      <a:srgbClr val="4F81BD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政府</a:t>
            </a:r>
            <a:r>
              <a:rPr lang="zh-TW" altLang="en-US" sz="6000" kern="1200" dirty="0" smtClean="0">
                <a:gradFill flip="none" rotWithShape="1">
                  <a:gsLst>
                    <a:gs pos="0">
                      <a:srgbClr val="4F81BD">
                        <a:shade val="30000"/>
                        <a:satMod val="115000"/>
                      </a:srgbClr>
                    </a:gs>
                    <a:gs pos="50000">
                      <a:srgbClr val="4F81BD">
                        <a:shade val="67500"/>
                        <a:satMod val="115000"/>
                      </a:srgbClr>
                    </a:gs>
                    <a:gs pos="100000">
                      <a:srgbClr val="4F81BD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機關產業專利資料庫</a:t>
            </a:r>
            <a:endParaRPr lang="zh-TW" altLang="de-DE" sz="2900" dirty="0" smtClean="0">
              <a:ea typeface="標楷體" pitchFamily="65" charset="-120"/>
            </a:endParaRPr>
          </a:p>
        </p:txBody>
      </p:sp>
      <p:sp>
        <p:nvSpPr>
          <p:cNvPr id="3" name="Rectangle 13"/>
          <p:cNvSpPr txBox="1">
            <a:spLocks noChangeArrowheads="1"/>
          </p:cNvSpPr>
          <p:nvPr/>
        </p:nvSpPr>
        <p:spPr bwMode="gray">
          <a:xfrm>
            <a:off x="4792717" y="5213272"/>
            <a:ext cx="3864372" cy="4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0000"/>
              </a:lnSpc>
              <a:defRPr sz="6000" b="1">
                <a:gradFill flip="none" rotWithShape="1">
                  <a:gsLst>
                    <a:gs pos="0">
                      <a:srgbClr val="4F81BD">
                        <a:shade val="30000"/>
                        <a:satMod val="115000"/>
                      </a:srgbClr>
                    </a:gs>
                    <a:gs pos="50000">
                      <a:srgbClr val="4F81BD">
                        <a:shade val="67500"/>
                        <a:satMod val="115000"/>
                      </a:srgbClr>
                    </a:gs>
                    <a:gs pos="100000">
                      <a:srgbClr val="4F81BD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defRPr>
            </a:lvl1pPr>
            <a:lvl2pPr eaLnBrk="0" hangingPunct="0"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2pPr>
            <a:lvl3pPr eaLnBrk="0" hangingPunct="0"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3pPr>
            <a:lvl4pPr eaLnBrk="0" hangingPunct="0"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4pPr>
            <a:lvl5pPr eaLnBrk="0" hangingPunct="0"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9pPr>
          </a:lstStyle>
          <a:p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智慧局資料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服務</a:t>
            </a:r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組 </a:t>
            </a:r>
            <a:r>
              <a:rPr lang="en-US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2015/11/26</a:t>
            </a:r>
            <a:endParaRPr lang="zh-TW" alt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0" y="53164"/>
            <a:ext cx="9167659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研究資源與成果資訊網</a:t>
            </a: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en-US" altLang="zh-TW" sz="3600" dirty="0" err="1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RDInforNET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)-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案例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0478" y="1192951"/>
            <a:ext cx="5484495" cy="542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圖說文字 6"/>
          <p:cNvSpPr/>
          <p:nvPr/>
        </p:nvSpPr>
        <p:spPr>
          <a:xfrm rot="10800000" flipH="1" flipV="1">
            <a:off x="7139247" y="2445774"/>
            <a:ext cx="1538027" cy="811776"/>
          </a:xfrm>
          <a:prstGeom prst="wedgeRectCallout">
            <a:avLst>
              <a:gd name="adj1" fmla="val -62374"/>
              <a:gd name="adj2" fmla="val 3599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相關字詞</a:t>
            </a: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提供字面上跟查詢詞相關的狹義詞或加長詞。</a:t>
            </a:r>
          </a:p>
        </p:txBody>
      </p:sp>
      <p:sp>
        <p:nvSpPr>
          <p:cNvPr id="9" name="矩形圖說文字 8"/>
          <p:cNvSpPr/>
          <p:nvPr/>
        </p:nvSpPr>
        <p:spPr>
          <a:xfrm rot="10800000" flipH="1" flipV="1">
            <a:off x="7139248" y="3813034"/>
            <a:ext cx="1538027" cy="811776"/>
          </a:xfrm>
          <a:prstGeom prst="wedgeRectCallout">
            <a:avLst>
              <a:gd name="adj1" fmla="val -62374"/>
              <a:gd name="adj2" fmla="val 3599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共現字詞</a:t>
            </a: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與查詢詞字面上不相關，但關聯度高的詞彙。</a:t>
            </a:r>
          </a:p>
        </p:txBody>
      </p:sp>
      <p:sp>
        <p:nvSpPr>
          <p:cNvPr id="10" name="矩形圖說文字 9"/>
          <p:cNvSpPr/>
          <p:nvPr/>
        </p:nvSpPr>
        <p:spPr>
          <a:xfrm rot="10800000" flipH="1" flipV="1">
            <a:off x="7139248" y="5541384"/>
            <a:ext cx="1538027" cy="471921"/>
          </a:xfrm>
          <a:prstGeom prst="wedgeRectCallout">
            <a:avLst>
              <a:gd name="adj1" fmla="val -57926"/>
              <a:gd name="adj2" fmla="val 10584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檢索結果時間</a:t>
            </a: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序列</a:t>
            </a:r>
            <a:endParaRPr lang="zh-TW" altLang="en-US" sz="1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分析</a:t>
            </a:r>
            <a:endParaRPr lang="zh-TW" altLang="en-US" sz="1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 rot="10800000" flipH="1" flipV="1">
            <a:off x="457201" y="3834486"/>
            <a:ext cx="1163781" cy="600494"/>
          </a:xfrm>
          <a:prstGeom prst="wedgeRectCallout">
            <a:avLst>
              <a:gd name="adj1" fmla="val 85812"/>
              <a:gd name="adj2" fmla="val 9977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檢視詳細資訊時</a:t>
            </a:r>
            <a:r>
              <a:rPr lang="en-US" altLang="zh-TW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會回到各自資料庫顯示</a:t>
            </a:r>
            <a:endParaRPr lang="zh-TW" altLang="en-US" sz="1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10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0" y="53164"/>
            <a:ext cx="9891559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.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科學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研究知識產出與產業聯結分析資料庫</a:t>
            </a:r>
          </a:p>
        </p:txBody>
      </p:sp>
      <p:sp>
        <p:nvSpPr>
          <p:cNvPr id="2" name="矩形 1"/>
          <p:cNvSpPr/>
          <p:nvPr/>
        </p:nvSpPr>
        <p:spPr>
          <a:xfrm>
            <a:off x="180785" y="58720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/>
              <a:t>http://ipci.stpi.narl.org.tw/Remodel/Index_Journal_I_en.aspx</a:t>
            </a:r>
            <a:endParaRPr lang="zh-TW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310" y="1525184"/>
            <a:ext cx="4434669" cy="426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6"/>
          <p:cNvSpPr/>
          <p:nvPr/>
        </p:nvSpPr>
        <p:spPr>
          <a:xfrm>
            <a:off x="5063319" y="1776052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資料庫特色</a:t>
            </a:r>
          </a:p>
        </p:txBody>
      </p:sp>
      <p:pic>
        <p:nvPicPr>
          <p:cNvPr id="20" name="Picture 2" descr="graph, magnifi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185" y="1734734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5343226" y="2321358"/>
            <a:ext cx="3323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建立指標以評估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學術能量的產業應用潛力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，例如科研成果對於產業研發之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影響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23" name="Rectangle 16"/>
          <p:cNvSpPr/>
          <p:nvPr/>
        </p:nvSpPr>
        <p:spPr>
          <a:xfrm>
            <a:off x="5072844" y="3461977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Picture 2" descr="graph, magnifi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710" y="3420659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26"/>
          <p:cNvSpPr/>
          <p:nvPr/>
        </p:nvSpPr>
        <p:spPr>
          <a:xfrm>
            <a:off x="5352751" y="4007283"/>
            <a:ext cx="3323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期刊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指標排行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學術機構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指標排行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IPC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類別及年度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Rectangle 16"/>
          <p:cNvSpPr/>
          <p:nvPr/>
        </p:nvSpPr>
        <p:spPr>
          <a:xfrm>
            <a:off x="5082369" y="4871677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使用機制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Picture 2" descr="graph, magnifi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235" y="4830359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5362276" y="5416983"/>
            <a:ext cx="3323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搜尋資訊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本資料庫僅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維護至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429" y="1019883"/>
            <a:ext cx="6543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ipci</a:t>
            </a:r>
            <a:r>
              <a:rPr lang="en-US" altLang="zh-TW" dirty="0" smtClean="0"/>
              <a:t> = Intellectual </a:t>
            </a:r>
            <a:r>
              <a:rPr lang="en-US" altLang="zh-TW" dirty="0"/>
              <a:t>Property Citation </a:t>
            </a:r>
            <a:r>
              <a:rPr lang="en-US" altLang="zh-TW" dirty="0" smtClean="0"/>
              <a:t>Index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智財引證指標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784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59" y="1566758"/>
            <a:ext cx="7516905" cy="3798617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9177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IPCI-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定義</a:t>
            </a:r>
            <a:endParaRPr lang="zh-TW" altLang="en-US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8" name="矩形圖說文字 7"/>
          <p:cNvSpPr/>
          <p:nvPr/>
        </p:nvSpPr>
        <p:spPr>
          <a:xfrm rot="10800000" flipH="1" flipV="1">
            <a:off x="5034698" y="5079641"/>
            <a:ext cx="2998132" cy="571468"/>
          </a:xfrm>
          <a:prstGeom prst="wedgeRectCallout">
            <a:avLst>
              <a:gd name="adj1" fmla="val -39818"/>
              <a:gd name="adj2" fmla="val -7927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定義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IPCI=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期刊被專利引用次數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期刊總發表數</a:t>
            </a:r>
            <a:endParaRPr lang="en-US" altLang="zh-TW" sz="1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23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4" y="1144592"/>
            <a:ext cx="7626686" cy="5081395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9177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IPCI-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期刊</a:t>
            </a:r>
            <a:endParaRPr lang="zh-TW" altLang="en-US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0" name="矩形圖說文字 9"/>
          <p:cNvSpPr/>
          <p:nvPr/>
        </p:nvSpPr>
        <p:spPr>
          <a:xfrm rot="10800000" flipH="1" flipV="1">
            <a:off x="7734260" y="2339788"/>
            <a:ext cx="1181140" cy="685800"/>
          </a:xfrm>
          <a:prstGeom prst="wedgeRectCallout">
            <a:avLst>
              <a:gd name="adj1" fmla="val -114345"/>
              <a:gd name="adj2" fmla="val 12704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H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類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IPCI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 期刊排行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圖說文字 4"/>
          <p:cNvSpPr/>
          <p:nvPr/>
        </p:nvSpPr>
        <p:spPr>
          <a:xfrm rot="10800000" flipH="1" flipV="1">
            <a:off x="2571731" y="964583"/>
            <a:ext cx="841704" cy="342901"/>
          </a:xfrm>
          <a:prstGeom prst="wedgeRectCallout">
            <a:avLst>
              <a:gd name="adj1" fmla="val 69113"/>
              <a:gd name="adj2" fmla="val 6643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H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類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電學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008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9177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IPCI-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學術機構</a:t>
            </a:r>
            <a:endParaRPr lang="zh-TW" altLang="en-US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76" y="1116105"/>
            <a:ext cx="7333524" cy="5291957"/>
          </a:xfrm>
          <a:prstGeom prst="rect">
            <a:avLst/>
          </a:prstGeom>
        </p:spPr>
      </p:pic>
      <p:sp>
        <p:nvSpPr>
          <p:cNvPr id="7" name="矩形圖說文字 6"/>
          <p:cNvSpPr/>
          <p:nvPr/>
        </p:nvSpPr>
        <p:spPr>
          <a:xfrm rot="10800000" flipH="1" flipV="1">
            <a:off x="7734260" y="2339788"/>
            <a:ext cx="1181140" cy="685800"/>
          </a:xfrm>
          <a:prstGeom prst="wedgeRectCallout">
            <a:avLst>
              <a:gd name="adj1" fmla="val -114345"/>
              <a:gd name="adj2" fmla="val 12704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2013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H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類</a:t>
            </a:r>
            <a:endParaRPr lang="en-US" altLang="zh-TW" sz="1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學術機構排行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61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0" y="53164"/>
            <a:ext cx="9891559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.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科技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人才與研究成果服務平台</a:t>
            </a: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(NPHRST)</a:t>
            </a:r>
          </a:p>
        </p:txBody>
      </p:sp>
      <p:sp>
        <p:nvSpPr>
          <p:cNvPr id="2" name="矩形 1"/>
          <p:cNvSpPr/>
          <p:nvPr/>
        </p:nvSpPr>
        <p:spPr>
          <a:xfrm>
            <a:off x="180785" y="58720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/>
              <a:t>http://hrst.stpi.narl.org.tw/search/simple/find.htm</a:t>
            </a:r>
            <a:endParaRPr lang="zh-TW" altLang="en-US" sz="1200" dirty="0"/>
          </a:p>
        </p:txBody>
      </p:sp>
      <p:sp>
        <p:nvSpPr>
          <p:cNvPr id="19" name="Rectangle 16"/>
          <p:cNvSpPr/>
          <p:nvPr/>
        </p:nvSpPr>
        <p:spPr>
          <a:xfrm>
            <a:off x="5063319" y="1280752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資料庫特色</a:t>
            </a:r>
          </a:p>
        </p:txBody>
      </p:sp>
      <p:pic>
        <p:nvPicPr>
          <p:cNvPr id="20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185" y="1239434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5343226" y="1826058"/>
            <a:ext cx="3323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提供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博士級科技人才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查詢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(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民國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91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年開始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運作，收錄人才資料近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10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萬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筆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)</a:t>
            </a:r>
            <a:endParaRPr lang="zh-TW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科技人才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統計圖表分析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23" name="Rectangle 16"/>
          <p:cNvSpPr/>
          <p:nvPr/>
        </p:nvSpPr>
        <p:spPr>
          <a:xfrm>
            <a:off x="5072844" y="2985727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710" y="2944409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26"/>
          <p:cNvSpPr/>
          <p:nvPr/>
        </p:nvSpPr>
        <p:spPr>
          <a:xfrm>
            <a:off x="5352751" y="3531033"/>
            <a:ext cx="33231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查詢及顯示的欄位包含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姓名、專長、學位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論文、著作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及專利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以單、雙變項查詢「博士人才現況」、 「博士人才歷年統計」 、 「國內高等教育相關統計」及「產業相關統計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人才模組的統計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Rectangle 16"/>
          <p:cNvSpPr/>
          <p:nvPr/>
        </p:nvSpPr>
        <p:spPr>
          <a:xfrm>
            <a:off x="5082369" y="5366977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使用機制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235" y="5325659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5362276" y="5912283"/>
            <a:ext cx="3323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搜尋資訊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endParaRPr lang="zh-TW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57" y="1637981"/>
            <a:ext cx="4578058" cy="3960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908907" y="6296434"/>
            <a:ext cx="5838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明年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NPHRST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將進行第四次改版，除強化個人著作分析及管理等功能外，並將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改善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目前人才統計查詢介面，以及提供更多人才相關議題分析簡要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 </a:t>
            </a:r>
            <a:endParaRPr lang="zh-TW" altLang="zh-TW" sz="1200" noProof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Group 10"/>
          <p:cNvGrpSpPr>
            <a:grpSpLocks/>
          </p:cNvGrpSpPr>
          <p:nvPr/>
        </p:nvGrpSpPr>
        <p:grpSpPr bwMode="auto">
          <a:xfrm rot="-294707">
            <a:off x="1138420" y="6385665"/>
            <a:ext cx="755521" cy="283202"/>
            <a:chOff x="744" y="2080"/>
            <a:chExt cx="1808" cy="512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744" y="2080"/>
              <a:ext cx="1808" cy="512"/>
            </a:xfrm>
            <a:prstGeom prst="rect">
              <a:avLst/>
            </a:prstGeom>
            <a:solidFill>
              <a:srgbClr val="C4050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Calibri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793" y="2133"/>
              <a:ext cx="1709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Calibri" pitchFamily="34" charset="0"/>
              </a:endParaRPr>
            </a:p>
          </p:txBody>
        </p:sp>
      </p:grpSp>
      <p:sp>
        <p:nvSpPr>
          <p:cNvPr id="18" name="Text Box 13"/>
          <p:cNvSpPr txBox="1">
            <a:spLocks noChangeArrowheads="1"/>
          </p:cNvSpPr>
          <p:nvPr/>
        </p:nvSpPr>
        <p:spPr bwMode="auto">
          <a:xfrm rot="21245631">
            <a:off x="1089389" y="6342599"/>
            <a:ext cx="865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altLang="zh-TW" sz="1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future</a:t>
            </a:r>
            <a:endParaRPr lang="de-DE" altLang="zh-TW" sz="1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矩形圖說文字 21"/>
          <p:cNvSpPr/>
          <p:nvPr/>
        </p:nvSpPr>
        <p:spPr>
          <a:xfrm rot="10800000" flipH="1" flipV="1">
            <a:off x="208957" y="2335757"/>
            <a:ext cx="1181140" cy="538609"/>
          </a:xfrm>
          <a:prstGeom prst="wedgeRectCallout">
            <a:avLst>
              <a:gd name="adj1" fmla="val 25688"/>
              <a:gd name="adj2" fmla="val 10280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搜尋 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觸控 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專長人才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808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9177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NPHRST-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科技人才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查詢</a:t>
            </a:r>
            <a:endParaRPr lang="zh-TW" altLang="en-US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1027474"/>
            <a:ext cx="8305800" cy="538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05" y="3319273"/>
            <a:ext cx="7125695" cy="2695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圖說文字 4"/>
          <p:cNvSpPr/>
          <p:nvPr/>
        </p:nvSpPr>
        <p:spPr>
          <a:xfrm rot="10800000" flipH="1" flipV="1">
            <a:off x="6475286" y="598146"/>
            <a:ext cx="1181140" cy="538609"/>
          </a:xfrm>
          <a:prstGeom prst="wedgeRectCallout">
            <a:avLst>
              <a:gd name="adj1" fmla="val -43759"/>
              <a:gd name="adj2" fmla="val 85329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符合 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觸控 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專長人才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59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93" y="1193800"/>
            <a:ext cx="6136788" cy="431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058" y="2219326"/>
            <a:ext cx="4897200" cy="402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9177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NPHRST-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科技人才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查詢</a:t>
            </a:r>
            <a:endParaRPr lang="zh-TW" altLang="en-US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" name="矩形圖說文字 6"/>
          <p:cNvSpPr/>
          <p:nvPr/>
        </p:nvSpPr>
        <p:spPr>
          <a:xfrm rot="10800000" flipH="1" flipV="1">
            <a:off x="208956" y="2402992"/>
            <a:ext cx="1310561" cy="538609"/>
          </a:xfrm>
          <a:prstGeom prst="wedgeRectCallout">
            <a:avLst>
              <a:gd name="adj1" fmla="val 71860"/>
              <a:gd name="adj2" fmla="val 2041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搜尋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資訊工程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專長人才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 rot="10800000" flipH="1" flipV="1">
            <a:off x="1759850" y="5066236"/>
            <a:ext cx="1037138" cy="538609"/>
          </a:xfrm>
          <a:prstGeom prst="wedgeRectCallout">
            <a:avLst>
              <a:gd name="adj1" fmla="val 29731"/>
              <a:gd name="adj2" fmla="val -9942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現職工作機構分析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385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48" y="1079500"/>
            <a:ext cx="5849829" cy="431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299" y="2257425"/>
            <a:ext cx="6200775" cy="394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標題 1"/>
          <p:cNvSpPr txBox="1">
            <a:spLocks/>
          </p:cNvSpPr>
          <p:nvPr/>
        </p:nvSpPr>
        <p:spPr bwMode="gray">
          <a:xfrm>
            <a:off x="204941" y="53164"/>
            <a:ext cx="9177184" cy="75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7500"/>
              </a:lnSpc>
            </a:pPr>
            <a:r>
              <a:rPr lang="en-US" altLang="zh-TW" sz="3600" kern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NPHRST-</a:t>
            </a:r>
            <a:r>
              <a:rPr lang="zh-TW" altLang="en-US" sz="3600" kern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科技人才查詢</a:t>
            </a:r>
            <a:endParaRPr lang="zh-TW" altLang="en-US" sz="3600" kern="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" name="矩形圖說文字 6"/>
          <p:cNvSpPr/>
          <p:nvPr/>
        </p:nvSpPr>
        <p:spPr>
          <a:xfrm rot="10800000" flipH="1" flipV="1">
            <a:off x="204941" y="3236345"/>
            <a:ext cx="1018741" cy="538609"/>
          </a:xfrm>
          <a:prstGeom prst="wedgeRectCallout">
            <a:avLst>
              <a:gd name="adj1" fmla="val 67756"/>
              <a:gd name="adj2" fmla="val -954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挑選行業專長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 rot="10800000" flipH="1" flipV="1">
            <a:off x="756660" y="5195275"/>
            <a:ext cx="1246952" cy="420890"/>
          </a:xfrm>
          <a:prstGeom prst="wedgeRectCallout">
            <a:avLst>
              <a:gd name="adj1" fmla="val 30660"/>
              <a:gd name="adj2" fmla="val -12433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年齡區間分析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65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0" y="53164"/>
            <a:ext cx="9891559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6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.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法人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與大學研究能量平台</a:t>
            </a: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(RCIU)</a:t>
            </a:r>
          </a:p>
        </p:txBody>
      </p:sp>
      <p:sp>
        <p:nvSpPr>
          <p:cNvPr id="2" name="矩形 1"/>
          <p:cNvSpPr/>
          <p:nvPr/>
        </p:nvSpPr>
        <p:spPr>
          <a:xfrm>
            <a:off x="180785" y="59482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/>
              <a:t>http://rciu.stpi.narl.org.tw/index.action</a:t>
            </a:r>
            <a:endParaRPr lang="zh-TW" altLang="en-US" sz="1200" dirty="0"/>
          </a:p>
        </p:txBody>
      </p:sp>
      <p:sp>
        <p:nvSpPr>
          <p:cNvPr id="19" name="Rectangle 16"/>
          <p:cNvSpPr/>
          <p:nvPr/>
        </p:nvSpPr>
        <p:spPr>
          <a:xfrm>
            <a:off x="5063319" y="1671277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資料庫特色</a:t>
            </a:r>
          </a:p>
        </p:txBody>
      </p:sp>
      <p:pic>
        <p:nvPicPr>
          <p:cNvPr id="20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185" y="1629959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5343226" y="2216583"/>
            <a:ext cx="3323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提供法人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與大學研究能量之相關資料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及查詢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依產業別人才查詢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23" name="Rectangle 16"/>
          <p:cNvSpPr/>
          <p:nvPr/>
        </p:nvSpPr>
        <p:spPr>
          <a:xfrm>
            <a:off x="5072844" y="3128602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710" y="3087284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16"/>
          <p:cNvSpPr/>
          <p:nvPr/>
        </p:nvSpPr>
        <p:spPr>
          <a:xfrm>
            <a:off x="5082369" y="4681177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使用機制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235" y="4639859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5362276" y="5226483"/>
            <a:ext cx="3323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搜尋資訊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本資料庫預計維護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86" y="1653462"/>
            <a:ext cx="4572000" cy="4192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矩形 14"/>
          <p:cNvSpPr/>
          <p:nvPr/>
        </p:nvSpPr>
        <p:spPr>
          <a:xfrm>
            <a:off x="5352751" y="3673908"/>
            <a:ext cx="3323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依研究計畫、人員、專利、著作等查詢研究計畫及成果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依產業別及研究領域查詢人才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庫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61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/>
          <p:nvPr/>
        </p:nvSpPr>
        <p:spPr>
          <a:xfrm>
            <a:off x="565687" y="999338"/>
            <a:ext cx="7894745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學術資源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 descr="tool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21069"/>
            <a:ext cx="623955" cy="62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43804"/>
              </p:ext>
            </p:extLst>
          </p:nvPr>
        </p:nvGraphicFramePr>
        <p:xfrm>
          <a:off x="956441" y="1569076"/>
          <a:ext cx="7497281" cy="140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269"/>
                <a:gridCol w="2942897"/>
                <a:gridCol w="3205655"/>
                <a:gridCol w="1075460"/>
              </a:tblGrid>
              <a:tr h="46800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/>
                        </a:rPr>
                        <a:t>REAL</a:t>
                      </a:r>
                      <a:r>
                        <a:rPr lang="en-US" sz="1400" kern="1200" baseline="300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/>
                        </a:rPr>
                        <a:t>+</a:t>
                      </a:r>
                      <a:r>
                        <a:rPr lang="zh-TW" sz="14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/>
                        </a:rPr>
                        <a:t>科技</a:t>
                      </a:r>
                      <a:r>
                        <a:rPr lang="zh-TW" sz="1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/>
                        </a:rPr>
                        <a:t>資訊網路整合服務系統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提供整合查詢期刊及文獻等資料庫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,</a:t>
                      </a:r>
                      <a:r>
                        <a:rPr 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根據所屬權限取得全文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</a:t>
                      </a:r>
                      <a:r>
                        <a:rPr lang="zh-TW" altLang="en-US" sz="14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</a:t>
                      </a:r>
                      <a:r>
                        <a:rPr lang="zh-TW" altLang="zh-TW" sz="14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院</a:t>
                      </a:r>
                      <a:endParaRPr lang="zh-TW" alt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/>
                        </a:rPr>
                        <a:t>國內學術電子期刊系統</a:t>
                      </a:r>
                      <a:r>
                        <a:rPr lang="en-US" sz="1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/>
                        </a:rPr>
                        <a:t>(e-Journal)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以國研院出版為主之學術期刊查詢系統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國研院</a:t>
                      </a: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/>
                        </a:rPr>
                        <a:t>研究資源與</a:t>
                      </a:r>
                      <a:r>
                        <a:rPr lang="zh-TW" sz="14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/>
                        </a:rPr>
                        <a:t>成果資訊網</a:t>
                      </a:r>
                      <a:r>
                        <a:rPr lang="en-US" sz="1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/>
                        </a:rPr>
                        <a:t>(</a:t>
                      </a:r>
                      <a:r>
                        <a:rPr lang="en-US" sz="1400" kern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/>
                        </a:rPr>
                        <a:t>RDInforNET</a:t>
                      </a:r>
                      <a:r>
                        <a:rPr lang="en-US" sz="1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整合查詢政府研究資訊、學術電子期刊、研討會論文摘要、科技政策等系統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國研院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Rectangle 16"/>
          <p:cNvSpPr/>
          <p:nvPr/>
        </p:nvSpPr>
        <p:spPr>
          <a:xfrm>
            <a:off x="581591" y="3022582"/>
            <a:ext cx="7894745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研究計畫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Picture 2" descr="tool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56" y="2944313"/>
            <a:ext cx="623955" cy="62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598387"/>
              </p:ext>
            </p:extLst>
          </p:nvPr>
        </p:nvGraphicFramePr>
        <p:xfrm>
          <a:off x="968546" y="3603247"/>
          <a:ext cx="7497281" cy="4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269"/>
                <a:gridCol w="2942897"/>
                <a:gridCol w="3205655"/>
                <a:gridCol w="1075460"/>
              </a:tblGrid>
              <a:tr h="46800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7"/>
                        </a:rPr>
                        <a:t>科學研究知識產出與產業聯結</a:t>
                      </a:r>
                      <a:endParaRPr lang="en-US" altLang="zh-TW" sz="1400" kern="12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hlinkClick r:id="rId7"/>
                      </a:endParaRPr>
                    </a:p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7"/>
                        </a:rPr>
                        <a:t>分析資料庫</a:t>
                      </a:r>
                      <a:r>
                        <a:rPr lang="en-US" altLang="zh-TW" sz="14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7"/>
                        </a:rPr>
                        <a:t>(IPCI)</a:t>
                      </a:r>
                      <a:endParaRPr lang="en-US" altLang="zh-TW" sz="1400" b="1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國際期刊及學術機構指標查詢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國研院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65687" y="4141934"/>
            <a:ext cx="7894745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人才機構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tool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63665"/>
            <a:ext cx="623955" cy="62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86975"/>
              </p:ext>
            </p:extLst>
          </p:nvPr>
        </p:nvGraphicFramePr>
        <p:xfrm>
          <a:off x="979055" y="4737950"/>
          <a:ext cx="7497281" cy="93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269"/>
                <a:gridCol w="2942897"/>
                <a:gridCol w="3205655"/>
                <a:gridCol w="1075460"/>
              </a:tblGrid>
              <a:tr h="46800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8"/>
                        </a:rPr>
                        <a:t>科技人才與</a:t>
                      </a:r>
                      <a:r>
                        <a:rPr 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8"/>
                        </a:rPr>
                        <a:t>研究成果</a:t>
                      </a:r>
                      <a:r>
                        <a:rPr 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8"/>
                        </a:rPr>
                        <a:t>服務平台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8"/>
                        </a:rPr>
                        <a:t>(NPHRST)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提供博士級科技</a:t>
                      </a:r>
                      <a:r>
                        <a:rPr 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人才查詢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國研院</a:t>
                      </a: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9"/>
                        </a:rPr>
                        <a:t>法人與大學</a:t>
                      </a:r>
                      <a:r>
                        <a:rPr 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9"/>
                        </a:rPr>
                        <a:t>研究能量</a:t>
                      </a:r>
                      <a:r>
                        <a:rPr 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9"/>
                        </a:rPr>
                        <a:t>平台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9"/>
                        </a:rPr>
                        <a:t>(RCIU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9"/>
                        </a:rPr>
                        <a:t>)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提供法人與大學研究能量之相關資料</a:t>
                      </a:r>
                      <a:r>
                        <a:rPr 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查詢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國研院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1" name="Rectangle 16"/>
          <p:cNvSpPr/>
          <p:nvPr/>
        </p:nvSpPr>
        <p:spPr>
          <a:xfrm>
            <a:off x="576476" y="5728802"/>
            <a:ext cx="7894745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智財訴訟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Picture 2" descr="tool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341" y="5650533"/>
            <a:ext cx="623955" cy="62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81859"/>
              </p:ext>
            </p:extLst>
          </p:nvPr>
        </p:nvGraphicFramePr>
        <p:xfrm>
          <a:off x="963431" y="6309467"/>
          <a:ext cx="7497281" cy="4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810"/>
                <a:gridCol w="2918356"/>
                <a:gridCol w="3205655"/>
                <a:gridCol w="1075460"/>
              </a:tblGrid>
              <a:tr h="46800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10"/>
                        </a:rPr>
                        <a:t>智財訴訟雲端知識庫</a:t>
                      </a:r>
                      <a:endParaRPr lang="zh-TW" altLang="en-US" sz="1400" kern="12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智慧財產權訴訟資源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技術處委託</a:t>
                      </a:r>
                      <a:r>
                        <a:rPr 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工研院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5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7653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政府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機關產業專利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資料庫</a:t>
            </a:r>
            <a:endParaRPr lang="zh-TW" altLang="en-US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0" name="矩形圖說文字 19"/>
          <p:cNvSpPr/>
          <p:nvPr/>
        </p:nvSpPr>
        <p:spPr>
          <a:xfrm rot="10800000" flipH="1" flipV="1">
            <a:off x="3483685" y="890542"/>
            <a:ext cx="922994" cy="607394"/>
          </a:xfrm>
          <a:prstGeom prst="wedgeRectCallout">
            <a:avLst>
              <a:gd name="adj1" fmla="val -38723"/>
              <a:gd name="adj2" fmla="val 7718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各資料庫點選可直接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連接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44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08" y="1222374"/>
            <a:ext cx="6217801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404" y="3083637"/>
            <a:ext cx="5287113" cy="318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0" y="53164"/>
            <a:ext cx="9891559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RCIU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研究計畫查詢</a:t>
            </a:r>
            <a:endParaRPr lang="en-US" altLang="zh-TW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" name="＞形箭號 6"/>
          <p:cNvSpPr/>
          <p:nvPr/>
        </p:nvSpPr>
        <p:spPr bwMode="auto">
          <a:xfrm rot="1330692" flipV="1">
            <a:off x="6024045" y="2745233"/>
            <a:ext cx="1156594" cy="271547"/>
          </a:xfrm>
          <a:prstGeom prst="chevron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 rot="10800000" flipH="1" flipV="1">
            <a:off x="2858028" y="1085180"/>
            <a:ext cx="1041620" cy="538609"/>
          </a:xfrm>
          <a:prstGeom prst="wedgeRectCallout">
            <a:avLst>
              <a:gd name="adj1" fmla="val -83074"/>
              <a:gd name="adj2" fmla="val 6785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搜尋計畫名稱有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觸控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 rot="10800000" flipH="1" flipV="1">
            <a:off x="7824475" y="2342397"/>
            <a:ext cx="862325" cy="538609"/>
          </a:xfrm>
          <a:prstGeom prst="wedgeRectCallout">
            <a:avLst>
              <a:gd name="adj1" fmla="val -62418"/>
              <a:gd name="adj2" fmla="val 12277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詳細計畫資料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78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1020127"/>
            <a:ext cx="6296530" cy="5666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76" y="590153"/>
            <a:ext cx="5183966" cy="5073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0" y="-175436"/>
            <a:ext cx="9891559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RCIU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產業分類人才查詢</a:t>
            </a:r>
            <a:endParaRPr lang="en-US" altLang="zh-TW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" name="矩形圖說文字 6"/>
          <p:cNvSpPr/>
          <p:nvPr/>
        </p:nvSpPr>
        <p:spPr>
          <a:xfrm rot="10800000" flipH="1" flipV="1">
            <a:off x="1223684" y="6002773"/>
            <a:ext cx="1041620" cy="538609"/>
          </a:xfrm>
          <a:prstGeom prst="wedgeRectCallout">
            <a:avLst>
              <a:gd name="adj1" fmla="val 71843"/>
              <a:gd name="adj2" fmla="val -9193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依產業分類搜尋人才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474259" y="5567082"/>
            <a:ext cx="1258980" cy="290415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矩形圖說文字 8"/>
          <p:cNvSpPr/>
          <p:nvPr/>
        </p:nvSpPr>
        <p:spPr>
          <a:xfrm rot="10800000" flipH="1" flipV="1">
            <a:off x="6795250" y="481518"/>
            <a:ext cx="856126" cy="538609"/>
          </a:xfrm>
          <a:prstGeom prst="wedgeRectCallout">
            <a:avLst>
              <a:gd name="adj1" fmla="val -65001"/>
              <a:gd name="adj2" fmla="val 14025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搜尋人才列表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39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9" y="1094916"/>
            <a:ext cx="7391402" cy="512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04940" y="43639"/>
            <a:ext cx="9891559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RCIU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產業分類人才查詢</a:t>
            </a:r>
            <a:endParaRPr lang="en-US" altLang="zh-TW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6" name="矩形圖說文字 5"/>
          <p:cNvSpPr/>
          <p:nvPr/>
        </p:nvSpPr>
        <p:spPr>
          <a:xfrm rot="10800000" flipH="1" flipV="1">
            <a:off x="182064" y="1242514"/>
            <a:ext cx="866807" cy="424921"/>
          </a:xfrm>
          <a:prstGeom prst="wedgeRectCallout">
            <a:avLst>
              <a:gd name="adj1" fmla="val 79600"/>
              <a:gd name="adj2" fmla="val 3781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基本資料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圖說文字 9"/>
          <p:cNvSpPr/>
          <p:nvPr/>
        </p:nvSpPr>
        <p:spPr>
          <a:xfrm rot="10800000" flipH="1" flipV="1">
            <a:off x="199994" y="2537909"/>
            <a:ext cx="866807" cy="424921"/>
          </a:xfrm>
          <a:prstGeom prst="wedgeRectCallout">
            <a:avLst>
              <a:gd name="adj1" fmla="val 79600"/>
              <a:gd name="adj2" fmla="val 3781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研究計畫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 rot="10800000" flipH="1" flipV="1">
            <a:off x="312053" y="3766069"/>
            <a:ext cx="562005" cy="424921"/>
          </a:xfrm>
          <a:prstGeom prst="wedgeRectCallout">
            <a:avLst>
              <a:gd name="adj1" fmla="val 79600"/>
              <a:gd name="adj2" fmla="val 3781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專利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 rot="10800000" flipH="1" flipV="1">
            <a:off x="316536" y="4429455"/>
            <a:ext cx="544075" cy="424921"/>
          </a:xfrm>
          <a:prstGeom prst="wedgeRectCallout">
            <a:avLst>
              <a:gd name="adj1" fmla="val 79600"/>
              <a:gd name="adj2" fmla="val 3781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著作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圖說文字 12"/>
          <p:cNvSpPr/>
          <p:nvPr/>
        </p:nvSpPr>
        <p:spPr>
          <a:xfrm rot="10800000" flipH="1" flipV="1">
            <a:off x="325500" y="3766069"/>
            <a:ext cx="535111" cy="424921"/>
          </a:xfrm>
          <a:prstGeom prst="wedgeRectCallout">
            <a:avLst>
              <a:gd name="adj1" fmla="val 79600"/>
              <a:gd name="adj2" fmla="val 3781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專利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圖說文字 13"/>
          <p:cNvSpPr/>
          <p:nvPr/>
        </p:nvSpPr>
        <p:spPr>
          <a:xfrm rot="10800000" flipH="1" flipV="1">
            <a:off x="7214877" y="489469"/>
            <a:ext cx="866807" cy="424921"/>
          </a:xfrm>
          <a:prstGeom prst="wedgeRectCallout">
            <a:avLst>
              <a:gd name="adj1" fmla="val -84841"/>
              <a:gd name="adj2" fmla="val 7262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詳細人才資料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98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6"/>
          <p:cNvSpPr/>
          <p:nvPr/>
        </p:nvSpPr>
        <p:spPr>
          <a:xfrm>
            <a:off x="5063319" y="1261702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資料庫特色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0" y="53164"/>
            <a:ext cx="8939059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7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.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智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財訴訟雲端知識庫</a:t>
            </a:r>
          </a:p>
        </p:txBody>
      </p:sp>
      <p:pic>
        <p:nvPicPr>
          <p:cNvPr id="22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185" y="1220384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343226" y="1807008"/>
            <a:ext cx="3267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智慧財產權訴訟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資源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智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財訴訟案件諮詢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服務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26" name="Rectangle 16"/>
          <p:cNvSpPr/>
          <p:nvPr/>
        </p:nvSpPr>
        <p:spPr>
          <a:xfrm>
            <a:off x="5072844" y="2699977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710" y="2658659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矩形 34"/>
          <p:cNvSpPr/>
          <p:nvPr/>
        </p:nvSpPr>
        <p:spPr>
          <a:xfrm>
            <a:off x="5352751" y="3245283"/>
            <a:ext cx="36102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訴訟教戰及管理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訴訟單一服務窗口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工研院技轉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美國聯邦法院與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ITC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法官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我國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項產業專利訴訟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endParaRPr lang="zh-TW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Rectangle 16"/>
          <p:cNvSpPr/>
          <p:nvPr/>
        </p:nvSpPr>
        <p:spPr>
          <a:xfrm>
            <a:off x="5082369" y="4766902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使用機制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235" y="4725584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>
          <a:xfrm>
            <a:off x="5362276" y="5312208"/>
            <a:ext cx="3323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訴訟資訊查詢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 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需登入會員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訴訟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11/6 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正式上線並整合至</a:t>
            </a:r>
            <a:endParaRPr lang="en-US" altLang="zh-TW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ITIS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智網</a:t>
            </a:r>
            <a:endParaRPr lang="en-US" altLang="zh-TW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1414" y="600470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>
                <a:solidFill>
                  <a:prstClr val="black"/>
                </a:solidFill>
              </a:rPr>
              <a:t>http://</a:t>
            </a:r>
            <a:r>
              <a:rPr lang="en-US" altLang="zh-TW" sz="1200" dirty="0" smtClean="0">
                <a:solidFill>
                  <a:prstClr val="black"/>
                </a:solidFill>
              </a:rPr>
              <a:t>www2.itis.org.tw/SuperBanner/ITRIWeb.aspx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43" y="1334608"/>
            <a:ext cx="4710237" cy="4342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圖說文字 14"/>
          <p:cNvSpPr/>
          <p:nvPr/>
        </p:nvSpPr>
        <p:spPr>
          <a:xfrm rot="10800000" flipH="1" flipV="1">
            <a:off x="319884" y="4432490"/>
            <a:ext cx="1276598" cy="305876"/>
          </a:xfrm>
          <a:prstGeom prst="wedgeRectCallout">
            <a:avLst>
              <a:gd name="adj1" fmla="val -46777"/>
              <a:gd name="adj2" fmla="val 133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美國聯邦法院</a:t>
            </a:r>
            <a:r>
              <a:rPr lang="en-US" altLang="zh-TW" sz="1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/ITC</a:t>
            </a:r>
            <a:r>
              <a:rPr lang="zh-TW" altLang="en-US" sz="1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專利侵害調查</a:t>
            </a:r>
            <a:endParaRPr lang="zh-TW" altLang="en-US" sz="1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圖說文字 15"/>
          <p:cNvSpPr/>
          <p:nvPr/>
        </p:nvSpPr>
        <p:spPr>
          <a:xfrm rot="10800000" flipH="1" flipV="1">
            <a:off x="1814272" y="4430502"/>
            <a:ext cx="1276598" cy="305876"/>
          </a:xfrm>
          <a:prstGeom prst="wedgeRectCallout">
            <a:avLst>
              <a:gd name="adj1" fmla="val -46777"/>
              <a:gd name="adj2" fmla="val 133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美國專利訴訟攻擊防禦與因應策略</a:t>
            </a:r>
            <a:endParaRPr lang="zh-TW" altLang="en-US" sz="1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圖說文字 16"/>
          <p:cNvSpPr/>
          <p:nvPr/>
        </p:nvSpPr>
        <p:spPr>
          <a:xfrm rot="10800000" flipH="1" flipV="1">
            <a:off x="3277004" y="4436538"/>
            <a:ext cx="1276598" cy="305876"/>
          </a:xfrm>
          <a:prstGeom prst="wedgeRectCallout">
            <a:avLst>
              <a:gd name="adj1" fmla="val -46777"/>
              <a:gd name="adj2" fmla="val 133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美國專利侵權訴訟案例分析</a:t>
            </a:r>
            <a:endParaRPr lang="zh-TW" altLang="en-US" sz="1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矩形圖說文字 17"/>
          <p:cNvSpPr/>
          <p:nvPr/>
        </p:nvSpPr>
        <p:spPr>
          <a:xfrm rot="10800000" flipH="1" flipV="1">
            <a:off x="319883" y="5243971"/>
            <a:ext cx="1276598" cy="305876"/>
          </a:xfrm>
          <a:prstGeom prst="wedgeRectCallout">
            <a:avLst>
              <a:gd name="adj1" fmla="val -46777"/>
              <a:gd name="adj2" fmla="val 133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美國專利訴訟與侵權糾紛注意事項</a:t>
            </a:r>
            <a:endParaRPr lang="zh-TW" altLang="en-US" sz="1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圖說文字 18"/>
          <p:cNvSpPr/>
          <p:nvPr/>
        </p:nvSpPr>
        <p:spPr>
          <a:xfrm rot="10800000" flipH="1" flipV="1">
            <a:off x="1837070" y="5257359"/>
            <a:ext cx="1230999" cy="216959"/>
          </a:xfrm>
          <a:prstGeom prst="wedgeRectCallout">
            <a:avLst>
              <a:gd name="adj1" fmla="val -46777"/>
              <a:gd name="adj2" fmla="val 133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美國專利訴訟管理</a:t>
            </a:r>
            <a:endParaRPr lang="zh-TW" altLang="en-US" sz="1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圖說文字 19"/>
          <p:cNvSpPr/>
          <p:nvPr/>
        </p:nvSpPr>
        <p:spPr>
          <a:xfrm rot="10800000" flipH="1" flipV="1">
            <a:off x="3544034" y="5247622"/>
            <a:ext cx="843149" cy="226696"/>
          </a:xfrm>
          <a:prstGeom prst="wedgeRectCallout">
            <a:avLst>
              <a:gd name="adj1" fmla="val -46777"/>
              <a:gd name="adj2" fmla="val 133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NPE</a:t>
            </a:r>
            <a:r>
              <a:rPr lang="zh-TW" altLang="en-US" sz="1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之因應</a:t>
            </a:r>
            <a:endParaRPr lang="zh-TW" altLang="en-US" sz="1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45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0" y="53164"/>
            <a:ext cx="8939059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智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財訴訟雲端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知識庫</a:t>
            </a: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案例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3893" y="987339"/>
            <a:ext cx="4677105" cy="550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3525" y="1502979"/>
            <a:ext cx="5822731" cy="476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8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0" y="53164"/>
            <a:ext cx="8939059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智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財訴訟雲端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知識庫</a:t>
            </a: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案例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461" y="1208683"/>
            <a:ext cx="6121404" cy="374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3927" y="1093311"/>
            <a:ext cx="4666593" cy="5470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9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0" y="53164"/>
            <a:ext cx="9891559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8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.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科技產業資訊室</a:t>
            </a:r>
            <a:endParaRPr lang="en-US" altLang="zh-TW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0785" y="58720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/>
              <a:t>http://iknow.stpi.narl.org.tw/Default.aspx</a:t>
            </a:r>
            <a:endParaRPr lang="zh-TW" altLang="en-US" sz="1200" dirty="0"/>
          </a:p>
        </p:txBody>
      </p:sp>
      <p:sp>
        <p:nvSpPr>
          <p:cNvPr id="19" name="Rectangle 16"/>
          <p:cNvSpPr/>
          <p:nvPr/>
        </p:nvSpPr>
        <p:spPr>
          <a:xfrm>
            <a:off x="5063319" y="1776052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資料庫特色</a:t>
            </a:r>
          </a:p>
        </p:txBody>
      </p:sp>
      <p:pic>
        <p:nvPicPr>
          <p:cNvPr id="20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185" y="1734734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5343226" y="2321358"/>
            <a:ext cx="3323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蒐集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全球科技產業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市場資訊、專利情報、技術情報等資訊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，協助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產官學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研瞭解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全球產業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發展，以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取得競爭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優勢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23" name="Rectangle 16"/>
          <p:cNvSpPr/>
          <p:nvPr/>
        </p:nvSpPr>
        <p:spPr>
          <a:xfrm>
            <a:off x="5072844" y="3442927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710" y="3401609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16"/>
          <p:cNvSpPr/>
          <p:nvPr/>
        </p:nvSpPr>
        <p:spPr>
          <a:xfrm>
            <a:off x="5082369" y="4871677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使用機制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235" y="4830359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5362276" y="5416983"/>
            <a:ext cx="3323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搜尋資訊及下載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52751" y="3940608"/>
            <a:ext cx="3323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產業政策、市場報導、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專利情報、技術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情報、熱點專輯等分類點選瀏覽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86" y="1639325"/>
            <a:ext cx="4571999" cy="423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78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04940" y="53164"/>
            <a:ext cx="9891559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科技產業資訊室</a:t>
            </a: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市場報導</a:t>
            </a:r>
            <a:endParaRPr lang="en-US" altLang="zh-TW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07" y="1187526"/>
            <a:ext cx="8439909" cy="4756074"/>
          </a:xfrm>
          <a:prstGeom prst="rect">
            <a:avLst/>
          </a:prstGeom>
          <a:ln w="6350">
            <a:solidFill>
              <a:srgbClr val="C00000"/>
            </a:solidFill>
          </a:ln>
        </p:spPr>
      </p:pic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7" y="2395788"/>
            <a:ext cx="3995293" cy="3894740"/>
          </a:xfrm>
          <a:prstGeom prst="rect">
            <a:avLst/>
          </a:prstGeom>
          <a:ln w="6350">
            <a:solidFill>
              <a:srgbClr val="C00000"/>
            </a:solidFill>
          </a:ln>
        </p:spPr>
      </p:pic>
      <p:sp>
        <p:nvSpPr>
          <p:cNvPr id="6" name="＞形箭號 5"/>
          <p:cNvSpPr/>
          <p:nvPr/>
        </p:nvSpPr>
        <p:spPr bwMode="auto">
          <a:xfrm rot="20501885" flipV="1">
            <a:off x="4713158" y="2994716"/>
            <a:ext cx="578297" cy="135773"/>
          </a:xfrm>
          <a:prstGeom prst="chevron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 rot="10800000" flipH="1" flipV="1">
            <a:off x="1369888" y="6078067"/>
            <a:ext cx="866807" cy="424921"/>
          </a:xfrm>
          <a:prstGeom prst="wedgeRectCallout">
            <a:avLst>
              <a:gd name="adj1" fmla="val 20649"/>
              <a:gd name="adj2" fmla="val -11408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市場報導分類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8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04940" y="53164"/>
            <a:ext cx="9891559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科技產業資訊室</a:t>
            </a: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專利情報</a:t>
            </a:r>
            <a:endParaRPr lang="en-US" altLang="zh-TW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1" y="1114037"/>
            <a:ext cx="8534399" cy="4923692"/>
          </a:xfrm>
          <a:prstGeom prst="rect">
            <a:avLst/>
          </a:prstGeom>
          <a:ln w="6350">
            <a:solidFill>
              <a:srgbClr val="C00000"/>
            </a:solidFill>
          </a:ln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184" y="818200"/>
            <a:ext cx="4348366" cy="4272201"/>
          </a:xfrm>
          <a:prstGeom prst="rect">
            <a:avLst/>
          </a:prstGeom>
          <a:ln w="6350">
            <a:solidFill>
              <a:srgbClr val="C00000"/>
            </a:solidFill>
          </a:ln>
        </p:spPr>
      </p:pic>
      <p:sp>
        <p:nvSpPr>
          <p:cNvPr id="8" name="＞形箭號 7"/>
          <p:cNvSpPr/>
          <p:nvPr/>
        </p:nvSpPr>
        <p:spPr bwMode="auto">
          <a:xfrm rot="18731218" flipV="1">
            <a:off x="6444643" y="5022516"/>
            <a:ext cx="578297" cy="135773"/>
          </a:xfrm>
          <a:prstGeom prst="chevron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 rot="10800000" flipH="1" flipV="1">
            <a:off x="1585041" y="3363422"/>
            <a:ext cx="866807" cy="424921"/>
          </a:xfrm>
          <a:prstGeom prst="wedgeRectCallout">
            <a:avLst>
              <a:gd name="adj1" fmla="val -50712"/>
              <a:gd name="adj2" fmla="val -9509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專利情報分類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868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6"/>
          <p:cNvSpPr/>
          <p:nvPr/>
        </p:nvSpPr>
        <p:spPr>
          <a:xfrm>
            <a:off x="5063319" y="1071202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資料庫特色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7653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9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.IEK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產業情報網</a:t>
            </a:r>
          </a:p>
        </p:txBody>
      </p:sp>
      <p:pic>
        <p:nvPicPr>
          <p:cNvPr id="22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185" y="1029884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343226" y="1616508"/>
            <a:ext cx="34513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集結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位以上產業分析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師及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6,000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多位技術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專家、國內外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官學，提供 產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銷調查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分析、市場趨勢、技術趨勢、廠商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及產業熱門議題評析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以資通電子產業為主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Rectangle 16"/>
          <p:cNvSpPr/>
          <p:nvPr/>
        </p:nvSpPr>
        <p:spPr>
          <a:xfrm>
            <a:off x="5072844" y="3150552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710" y="3109234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矩形 34"/>
          <p:cNvSpPr/>
          <p:nvPr/>
        </p:nvSpPr>
        <p:spPr>
          <a:xfrm>
            <a:off x="5352751" y="3695858"/>
            <a:ext cx="3323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產業焦點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產業簡報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研究報告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上研討會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線上諮詢服務</a:t>
            </a:r>
            <a:endParaRPr lang="zh-TW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Rectangle 16"/>
          <p:cNvSpPr/>
          <p:nvPr/>
        </p:nvSpPr>
        <p:spPr>
          <a:xfrm>
            <a:off x="5082369" y="5157660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使用機制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235" y="5116342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>
          <a:xfrm>
            <a:off x="5362276" y="5702966"/>
            <a:ext cx="3323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查詢摘要資訊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檢視全文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及簡報檔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會員付費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扣點付費制</a:t>
            </a:r>
            <a:endParaRPr lang="zh-TW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344" y="1569800"/>
            <a:ext cx="4456531" cy="382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00309" y="5715797"/>
            <a:ext cx="172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http://ieknet.iek.org.tw/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3391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/>
          <p:cNvSpPr/>
          <p:nvPr/>
        </p:nvSpPr>
        <p:spPr>
          <a:xfrm>
            <a:off x="565687" y="1083418"/>
            <a:ext cx="7894745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產業資訊</a:t>
            </a:r>
          </a:p>
        </p:txBody>
      </p:sp>
      <p:pic>
        <p:nvPicPr>
          <p:cNvPr id="25" name="Picture 2" descr="tool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05149"/>
            <a:ext cx="623955" cy="62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744601"/>
              </p:ext>
            </p:extLst>
          </p:nvPr>
        </p:nvGraphicFramePr>
        <p:xfrm>
          <a:off x="956441" y="1684686"/>
          <a:ext cx="7497281" cy="174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83"/>
                <a:gridCol w="2827283"/>
                <a:gridCol w="3205655"/>
                <a:gridCol w="1075460"/>
              </a:tblGrid>
              <a:tr h="46800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4"/>
                        </a:rPr>
                        <a:t>科技產業資訊室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提供全球科技產業市場資訊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國研院</a:t>
                      </a: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5"/>
                        </a:rPr>
                        <a:t>IEK</a:t>
                      </a:r>
                      <a:r>
                        <a:rPr 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5"/>
                        </a:rPr>
                        <a:t>產業情報網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提供產銷調查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分析、市場趨勢、技術趨勢、廠商策略及產業熱門議題評析等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以資通電子產業為主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 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工研院</a:t>
                      </a:r>
                      <a:endParaRPr lang="zh-TW" altLang="zh-TW" sz="1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10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6"/>
                        </a:rPr>
                        <a:t>ITIS</a:t>
                      </a:r>
                      <a:r>
                        <a:rPr 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6"/>
                        </a:rPr>
                        <a:t>智網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提供各研究領域之熱門焦點議題評析、出版產業季報、各項圖表簡報、年鑑與專題報告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資策會</a:t>
                      </a:r>
                      <a:endParaRPr lang="zh-TW" altLang="zh-TW" sz="1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3" name="Rectangle 16"/>
          <p:cNvSpPr/>
          <p:nvPr/>
        </p:nvSpPr>
        <p:spPr>
          <a:xfrm>
            <a:off x="581591" y="3506042"/>
            <a:ext cx="7894745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產業專利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4" name="Picture 2" descr="tool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56" y="3427773"/>
            <a:ext cx="623955" cy="62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568429"/>
              </p:ext>
            </p:extLst>
          </p:nvPr>
        </p:nvGraphicFramePr>
        <p:xfrm>
          <a:off x="968546" y="4107727"/>
          <a:ext cx="7497281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757"/>
                <a:gridCol w="2860409"/>
                <a:gridCol w="3205655"/>
                <a:gridCol w="1075460"/>
              </a:tblGrid>
              <a:tr h="46800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11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通訊標準必要專利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分析平台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建置中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將通訊產業相關專利進行中文化摘譯並建立檢索與分析平台，協助廠商快速搜尋與閱讀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智慧局委託</a:t>
                      </a:r>
                    </a:p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國研院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6" name="Rectangle 16"/>
          <p:cNvSpPr/>
          <p:nvPr/>
        </p:nvSpPr>
        <p:spPr>
          <a:xfrm>
            <a:off x="570802" y="4804070"/>
            <a:ext cx="7894745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專利文獻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Picture 2" descr="tool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667" y="4725801"/>
            <a:ext cx="623955" cy="62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009617"/>
              </p:ext>
            </p:extLst>
          </p:nvPr>
        </p:nvGraphicFramePr>
        <p:xfrm>
          <a:off x="979055" y="5410590"/>
          <a:ext cx="7497281" cy="93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759"/>
                <a:gridCol w="2860407"/>
                <a:gridCol w="3205655"/>
                <a:gridCol w="1075460"/>
              </a:tblGrid>
              <a:tr h="46800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7"/>
                        </a:rPr>
                        <a:t>專利與學術文獻檢索系統</a:t>
                      </a:r>
                      <a:endParaRPr lang="zh-TW" altLang="en-US" sz="14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可查詢全球及美國專利書目、摘要資料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國研院</a:t>
                      </a: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8"/>
                        </a:rPr>
                        <a:t>中華民國專利資訊檢索系統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提供完整中華民國專利資訊檢索服務及案件分析、統計圖表等功能</a:t>
                      </a:r>
                      <a:endParaRPr lang="zh-TW" sz="1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智慧局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0" name="矩形 39"/>
          <p:cNvSpPr/>
          <p:nvPr/>
        </p:nvSpPr>
        <p:spPr>
          <a:xfrm>
            <a:off x="8476336" y="4158804"/>
            <a:ext cx="552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尚未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開放</a:t>
            </a:r>
          </a:p>
        </p:txBody>
      </p:sp>
      <p:sp>
        <p:nvSpPr>
          <p:cNvPr id="41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7653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政府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機關產業專利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資料庫</a:t>
            </a:r>
            <a:endParaRPr lang="zh-TW" altLang="en-US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8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7653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IEK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產業情報網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案例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499" y="1133474"/>
            <a:ext cx="7836897" cy="4569620"/>
          </a:xfrm>
          <a:prstGeom prst="rect">
            <a:avLst/>
          </a:prstGeom>
          <a:ln w="63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6775" y="1879201"/>
            <a:ext cx="6049899" cy="4135673"/>
          </a:xfrm>
          <a:prstGeom prst="rect">
            <a:avLst/>
          </a:prstGeom>
          <a:ln w="63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555" y="2895601"/>
            <a:ext cx="4212146" cy="3805498"/>
          </a:xfrm>
          <a:prstGeom prst="rect">
            <a:avLst/>
          </a:prstGeom>
          <a:ln w="6350">
            <a:solidFill>
              <a:srgbClr val="C00000"/>
            </a:solidFill>
          </a:ln>
        </p:spPr>
      </p:pic>
      <p:sp>
        <p:nvSpPr>
          <p:cNvPr id="19" name="矩形圖說文字 18"/>
          <p:cNvSpPr/>
          <p:nvPr/>
        </p:nvSpPr>
        <p:spPr>
          <a:xfrm rot="10800000" flipH="1" flipV="1">
            <a:off x="307815" y="3418284"/>
            <a:ext cx="866272" cy="276225"/>
          </a:xfrm>
          <a:prstGeom prst="wedgeRectCallout">
            <a:avLst>
              <a:gd name="adj1" fmla="val 59740"/>
              <a:gd name="adj2" fmla="val 5523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搜尋結果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矩形圖說文字 21"/>
          <p:cNvSpPr/>
          <p:nvPr/>
        </p:nvSpPr>
        <p:spPr>
          <a:xfrm rot="10800000" flipH="1" flipV="1">
            <a:off x="7183793" y="2546430"/>
            <a:ext cx="1057382" cy="487283"/>
          </a:xfrm>
          <a:prstGeom prst="wedgeRectCallout">
            <a:avLst>
              <a:gd name="adj1" fmla="val -74404"/>
              <a:gd name="adj2" fmla="val 5868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符合條件之簡報檔案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矩形圖說文字 22"/>
          <p:cNvSpPr/>
          <p:nvPr/>
        </p:nvSpPr>
        <p:spPr>
          <a:xfrm rot="10800000" flipH="1" flipV="1">
            <a:off x="5648827" y="5510212"/>
            <a:ext cx="1123447" cy="385763"/>
          </a:xfrm>
          <a:prstGeom prst="wedgeRectCallout">
            <a:avLst>
              <a:gd name="adj1" fmla="val -74404"/>
              <a:gd name="adj2" fmla="val 5868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付費會員</a:t>
            </a:r>
            <a:endParaRPr lang="en-US" altLang="zh-TW" sz="1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可完整下載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 rot="10800000" flipH="1" flipV="1">
            <a:off x="6005045" y="1313621"/>
            <a:ext cx="866272" cy="276225"/>
          </a:xfrm>
          <a:prstGeom prst="wedgeRectCallout">
            <a:avLst>
              <a:gd name="adj1" fmla="val -84564"/>
              <a:gd name="adj2" fmla="val 5942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搜尋範圍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36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6"/>
          <p:cNvSpPr/>
          <p:nvPr/>
        </p:nvSpPr>
        <p:spPr>
          <a:xfrm>
            <a:off x="5063319" y="1376002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資料庫特色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7653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10.ITIS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智網</a:t>
            </a:r>
          </a:p>
        </p:txBody>
      </p:sp>
      <p:pic>
        <p:nvPicPr>
          <p:cNvPr id="22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185" y="1334684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343226" y="1921308"/>
            <a:ext cx="33231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提供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各研究領域之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熱門焦點議題評析、出版產業季報、各項圖表簡報、年鑑與專題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報告</a:t>
            </a:r>
            <a:endParaRPr lang="en-US" altLang="zh-TW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提供台灣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、香港、中國大陸、韓國、美國等國家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進出口統計的產銷資料</a:t>
            </a:r>
            <a:endParaRPr lang="en-US" altLang="zh-TW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26" name="Rectangle 16"/>
          <p:cNvSpPr/>
          <p:nvPr/>
        </p:nvSpPr>
        <p:spPr>
          <a:xfrm>
            <a:off x="5072844" y="3538177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710" y="3496859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矩形 34"/>
          <p:cNvSpPr/>
          <p:nvPr/>
        </p:nvSpPr>
        <p:spPr>
          <a:xfrm>
            <a:off x="5352751" y="4083483"/>
            <a:ext cx="3323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搜尋站內資料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熱門關鍵字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熱門點閱</a:t>
            </a:r>
          </a:p>
        </p:txBody>
      </p:sp>
      <p:sp>
        <p:nvSpPr>
          <p:cNvPr id="36" name="Rectangle 16"/>
          <p:cNvSpPr/>
          <p:nvPr/>
        </p:nvSpPr>
        <p:spPr>
          <a:xfrm>
            <a:off x="5082369" y="4947877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使用機制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235" y="4906559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>
          <a:xfrm>
            <a:off x="5362276" y="5493183"/>
            <a:ext cx="3323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搜尋技術資訊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查詢產銷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收費</a:t>
            </a:r>
            <a:endParaRPr lang="zh-TW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購買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點數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部份資料免費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9011" y="5433456"/>
            <a:ext cx="1630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/>
              <a:t>http://www.itis.org.tw</a:t>
            </a:r>
            <a:r>
              <a:rPr lang="en-US" altLang="zh-TW" sz="1200" dirty="0"/>
              <a:t>/</a:t>
            </a:r>
            <a:endParaRPr lang="zh-TW" altLang="en-US" sz="1200" dirty="0"/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94" y="1623392"/>
            <a:ext cx="4528093" cy="35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7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9177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ITIS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智網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案例</a:t>
            </a:r>
          </a:p>
        </p:txBody>
      </p:sp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054" y="1197335"/>
            <a:ext cx="7453745" cy="4925753"/>
          </a:xfrm>
          <a:prstGeom prst="rect">
            <a:avLst/>
          </a:prstGeom>
          <a:ln w="6350">
            <a:solidFill>
              <a:srgbClr val="C00000"/>
            </a:solidFill>
          </a:ln>
        </p:spPr>
      </p:pic>
      <p:sp>
        <p:nvSpPr>
          <p:cNvPr id="7" name="矩形圖說文字 6"/>
          <p:cNvSpPr/>
          <p:nvPr/>
        </p:nvSpPr>
        <p:spPr>
          <a:xfrm rot="10800000" flipH="1" flipV="1">
            <a:off x="149802" y="2010641"/>
            <a:ext cx="866272" cy="552450"/>
          </a:xfrm>
          <a:prstGeom prst="wedgeRectCallout">
            <a:avLst>
              <a:gd name="adj1" fmla="val 86929"/>
              <a:gd name="adj2" fmla="val 6025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產業評析資料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 rot="10800000" flipH="1" flipV="1">
            <a:off x="3671455" y="6123088"/>
            <a:ext cx="1057637" cy="552450"/>
          </a:xfrm>
          <a:prstGeom prst="wedgeRectCallout">
            <a:avLst>
              <a:gd name="adj1" fmla="val 104522"/>
              <a:gd name="adj2" fmla="val -50093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購買點數可下載全文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 rot="10800000" flipH="1" flipV="1">
            <a:off x="2989984" y="1610591"/>
            <a:ext cx="866272" cy="552450"/>
          </a:xfrm>
          <a:prstGeom prst="wedgeRectCallout">
            <a:avLst>
              <a:gd name="adj1" fmla="val -90597"/>
              <a:gd name="adj2" fmla="val -4758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電子資訊領域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10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9177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ITIS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智網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案例</a:t>
            </a:r>
          </a:p>
        </p:txBody>
      </p:sp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83" y="1304628"/>
            <a:ext cx="8478434" cy="4735954"/>
          </a:xfrm>
          <a:prstGeom prst="rect">
            <a:avLst/>
          </a:prstGeom>
        </p:spPr>
      </p:pic>
      <p:sp>
        <p:nvSpPr>
          <p:cNvPr id="7" name="矩形圖說文字 6"/>
          <p:cNvSpPr/>
          <p:nvPr/>
        </p:nvSpPr>
        <p:spPr>
          <a:xfrm rot="10800000" flipH="1" flipV="1">
            <a:off x="4729092" y="5846863"/>
            <a:ext cx="826581" cy="387682"/>
          </a:xfrm>
          <a:prstGeom prst="wedgeRectCallout">
            <a:avLst>
              <a:gd name="adj1" fmla="val 62619"/>
              <a:gd name="adj2" fmla="val -10727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收費功能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52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7653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2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11.</a:t>
            </a:r>
            <a:r>
              <a:rPr lang="zh-TW" altLang="en-US" sz="32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通訊</a:t>
            </a:r>
            <a:r>
              <a:rPr lang="zh-TW" altLang="en-US" sz="32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標準必要專利分析</a:t>
            </a:r>
            <a:r>
              <a:rPr lang="zh-TW" altLang="en-US" sz="32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平台 </a:t>
            </a:r>
            <a:r>
              <a:rPr lang="en-US" altLang="zh-TW" sz="32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建置</a:t>
            </a:r>
            <a:r>
              <a:rPr lang="zh-TW" altLang="en-US" sz="32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中</a:t>
            </a:r>
            <a:r>
              <a:rPr lang="en-US" altLang="zh-TW" sz="32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lang="zh-TW" altLang="en-US" sz="32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6" name="Rectangle 16"/>
          <p:cNvSpPr/>
          <p:nvPr/>
        </p:nvSpPr>
        <p:spPr>
          <a:xfrm>
            <a:off x="5082369" y="1293452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通訊</a:t>
            </a:r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標準必要專利分析平台</a:t>
            </a:r>
          </a:p>
        </p:txBody>
      </p:sp>
      <p:pic>
        <p:nvPicPr>
          <p:cNvPr id="37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235" y="1252134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>
          <a:xfrm>
            <a:off x="5362276" y="1838758"/>
            <a:ext cx="33231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蒐集全球廠商於國際標準組織揭露之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LTE/B4G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標準必要專利，進行中文化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摘譯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及依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技術、功效、產品、標準章節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分類，建立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檢索與分析平台，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協助使用者快速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搜尋與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endParaRPr lang="zh-TW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785" y="1115652"/>
            <a:ext cx="4667141" cy="4137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1173" y="3588527"/>
            <a:ext cx="5023387" cy="261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75842" y="5375245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網頁建置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</a:p>
        </p:txBody>
      </p:sp>
    </p:spTree>
    <p:extLst>
      <p:ext uri="{BB962C8B-B14F-4D97-AF65-F5344CB8AC3E}">
        <p14:creationId xmlns:p14="http://schemas.microsoft.com/office/powerpoint/2010/main" val="33060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7653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通訊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標準必要專利分析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平台 </a:t>
            </a: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建置中</a:t>
            </a: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lang="zh-TW" altLang="en-US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648" y="1108617"/>
            <a:ext cx="7320627" cy="5072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圖說文字 3"/>
          <p:cNvSpPr/>
          <p:nvPr/>
        </p:nvSpPr>
        <p:spPr>
          <a:xfrm rot="10800000" flipH="1" flipV="1">
            <a:off x="2676736" y="1764390"/>
            <a:ext cx="1488864" cy="364331"/>
          </a:xfrm>
          <a:prstGeom prst="wedgeRectCallout">
            <a:avLst>
              <a:gd name="adj1" fmla="val -23120"/>
              <a:gd name="adj2" fmla="val -4969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搜尋結果圖形分析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圖說文字 4"/>
          <p:cNvSpPr/>
          <p:nvPr/>
        </p:nvSpPr>
        <p:spPr>
          <a:xfrm rot="10800000" flipH="1" flipV="1">
            <a:off x="1470236" y="5464060"/>
            <a:ext cx="828464" cy="364331"/>
          </a:xfrm>
          <a:prstGeom prst="wedgeRectCallout">
            <a:avLst>
              <a:gd name="adj1" fmla="val -29994"/>
              <a:gd name="adj2" fmla="val -10547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篩選條件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 rot="10800000" flipH="1" flipV="1">
            <a:off x="5051636" y="2512782"/>
            <a:ext cx="1108588" cy="364331"/>
          </a:xfrm>
          <a:prstGeom prst="wedgeRectCallout">
            <a:avLst>
              <a:gd name="adj1" fmla="val -40305"/>
              <a:gd name="adj2" fmla="val 8276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選擇圖形類型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 rot="10800000" flipH="1" flipV="1">
            <a:off x="5051636" y="6268015"/>
            <a:ext cx="955464" cy="364331"/>
          </a:xfrm>
          <a:prstGeom prst="wedgeRectCallout">
            <a:avLst>
              <a:gd name="adj1" fmla="val -29994"/>
              <a:gd name="adj2" fmla="val -10547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選擇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X,Y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軸</a:t>
            </a:r>
            <a:endParaRPr lang="en-US" altLang="zh-TW" sz="12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分析欄位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137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7653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通訊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標準必要專利分析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平台 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建置中</a:t>
            </a: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lang="zh-TW" altLang="en-US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4997" y="1193981"/>
            <a:ext cx="6701705" cy="5122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圖說文字 4"/>
          <p:cNvSpPr/>
          <p:nvPr/>
        </p:nvSpPr>
        <p:spPr>
          <a:xfrm rot="10800000" flipH="1" flipV="1">
            <a:off x="6343247" y="2262110"/>
            <a:ext cx="1433252" cy="305875"/>
          </a:xfrm>
          <a:prstGeom prst="wedgeRectCallout">
            <a:avLst>
              <a:gd name="adj1" fmla="val -46777"/>
              <a:gd name="adj2" fmla="val 133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技術功效矩陣圖</a:t>
            </a:r>
            <a:endParaRPr lang="zh-TW" altLang="en-US" sz="1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 rot="10800000" flipH="1" flipV="1">
            <a:off x="4871895" y="5910135"/>
            <a:ext cx="1109805" cy="305876"/>
          </a:xfrm>
          <a:prstGeom prst="wedgeRectCallout">
            <a:avLst>
              <a:gd name="adj1" fmla="val -31901"/>
              <a:gd name="adj2" fmla="val -10661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技術分類</a:t>
            </a:r>
            <a:endParaRPr lang="zh-TW" altLang="en-US" sz="1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 rot="10800000" flipH="1" flipV="1">
            <a:off x="312595" y="2705861"/>
            <a:ext cx="1109805" cy="305876"/>
          </a:xfrm>
          <a:prstGeom prst="wedgeRectCallout">
            <a:avLst>
              <a:gd name="adj1" fmla="val 40193"/>
              <a:gd name="adj2" fmla="val 12174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功效分類</a:t>
            </a:r>
            <a:endParaRPr lang="zh-TW" altLang="en-US" sz="1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227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12.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專利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與學術文獻檢索系統</a:t>
            </a:r>
          </a:p>
        </p:txBody>
      </p:sp>
      <p:sp>
        <p:nvSpPr>
          <p:cNvPr id="4" name="Rectangle 16"/>
          <p:cNvSpPr/>
          <p:nvPr/>
        </p:nvSpPr>
        <p:spPr>
          <a:xfrm>
            <a:off x="5063319" y="1042627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資料庫特色</a:t>
            </a:r>
          </a:p>
        </p:txBody>
      </p:sp>
      <p:sp>
        <p:nvSpPr>
          <p:cNvPr id="5" name="矩形 4"/>
          <p:cNvSpPr/>
          <p:nvPr/>
        </p:nvSpPr>
        <p:spPr>
          <a:xfrm>
            <a:off x="5343226" y="1587933"/>
            <a:ext cx="3323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整合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專利書目摘要資料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、專利轉讓資料、引用論文文獻與訴訟資訊，建立跨資料庫檢索功能。</a:t>
            </a:r>
          </a:p>
        </p:txBody>
      </p:sp>
      <p:sp>
        <p:nvSpPr>
          <p:cNvPr id="6" name="Rectangle 16"/>
          <p:cNvSpPr/>
          <p:nvPr/>
        </p:nvSpPr>
        <p:spPr>
          <a:xfrm>
            <a:off x="5072844" y="2506302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5082369" y="4735152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使用機制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62276" y="5280458"/>
            <a:ext cx="3323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搜尋資訊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中小企業等外部使用者僅能查詢全球及美國專利文獻</a:t>
            </a:r>
            <a:endParaRPr lang="en-US" altLang="zh-TW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進階之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交叉分析等功能並未對外開放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endParaRPr lang="zh-TW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52751" y="3128678"/>
            <a:ext cx="3323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USPTO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EPO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TIPO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之三大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專利及非專利資料</a:t>
            </a:r>
            <a:endParaRPr lang="zh-TW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針對重點專利局，計算重點指標，並可針對其引用狀況，進行交叉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5903" y="5782509"/>
            <a:ext cx="3227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prstClr val="black"/>
                </a:solidFill>
              </a:rPr>
              <a:t>http://sticnet.stpi.narl.org.tw/stpipsc/stpipskm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  <p:pic>
        <p:nvPicPr>
          <p:cNvPr id="13" name="Picture 2" descr="graph, magnifi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8697" y="1018561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raph, magnifi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798" y="2471995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raph, magnifi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424" y="4700845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11" y="1199584"/>
            <a:ext cx="4735369" cy="403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圖說文字 17"/>
          <p:cNvSpPr/>
          <p:nvPr/>
        </p:nvSpPr>
        <p:spPr>
          <a:xfrm rot="10800000" flipH="1" flipV="1">
            <a:off x="3261706" y="2506302"/>
            <a:ext cx="1404938" cy="728663"/>
          </a:xfrm>
          <a:prstGeom prst="wedgeRectCallout">
            <a:avLst>
              <a:gd name="adj1" fmla="val -66384"/>
              <a:gd name="adj2" fmla="val 68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可查詢全球及美國書目、摘要資料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圖說文字 18"/>
          <p:cNvSpPr/>
          <p:nvPr/>
        </p:nvSpPr>
        <p:spPr>
          <a:xfrm rot="10800000" flipH="1" flipV="1">
            <a:off x="355903" y="5141683"/>
            <a:ext cx="2174091" cy="596078"/>
          </a:xfrm>
          <a:prstGeom prst="wedgeRectCallout">
            <a:avLst>
              <a:gd name="adj1" fmla="val 640"/>
              <a:gd name="adj2" fmla="val 44009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PATSTAT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EPO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整備包含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180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多國之全球專利摘要資料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71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專利與學術文獻檢索系統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 bwMode="gray">
          <a:xfrm>
            <a:off x="463550" y="423863"/>
            <a:ext cx="8520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3600" b="1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defRPr>
            </a:lvl1pPr>
            <a:lvl2pPr eaLnBrk="0" hangingPunct="0"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2pPr>
            <a:lvl3pPr eaLnBrk="0" hangingPunct="0"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3pPr>
            <a:lvl4pPr eaLnBrk="0" hangingPunct="0"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4pPr>
            <a:lvl5pPr eaLnBrk="0" hangingPunct="0"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9pPr>
          </a:lstStyle>
          <a:p>
            <a:endParaRPr lang="zh-TW" altLang="en-US" dirty="0">
              <a:gradFill flip="none" rotWithShape="1">
                <a:gsLst>
                  <a:gs pos="0">
                    <a:srgbClr val="4F81BD">
                      <a:shade val="30000"/>
                      <a:satMod val="115000"/>
                    </a:srgbClr>
                  </a:gs>
                  <a:gs pos="50000">
                    <a:srgbClr val="4F81BD">
                      <a:shade val="67500"/>
                      <a:satMod val="115000"/>
                    </a:srgbClr>
                  </a:gs>
                  <a:gs pos="100000">
                    <a:srgbClr val="4F81BD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24" y="1170015"/>
            <a:ext cx="8627596" cy="4491196"/>
          </a:xfrm>
          <a:prstGeom prst="rect">
            <a:avLst/>
          </a:prstGeom>
        </p:spPr>
      </p:pic>
      <p:sp>
        <p:nvSpPr>
          <p:cNvPr id="10" name="矩形圖說文字 9"/>
          <p:cNvSpPr/>
          <p:nvPr/>
        </p:nvSpPr>
        <p:spPr>
          <a:xfrm rot="10800000" flipH="1" flipV="1">
            <a:off x="3789830" y="1413273"/>
            <a:ext cx="1108588" cy="364331"/>
          </a:xfrm>
          <a:prstGeom prst="wedgeRectCallout">
            <a:avLst>
              <a:gd name="adj1" fmla="val -32420"/>
              <a:gd name="adj2" fmla="val 13074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檢索結果列表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 rot="10800000" flipH="1" flipV="1">
            <a:off x="3235536" y="5828391"/>
            <a:ext cx="1108588" cy="364331"/>
          </a:xfrm>
          <a:prstGeom prst="wedgeRectCallout">
            <a:avLst>
              <a:gd name="adj1" fmla="val -29994"/>
              <a:gd name="adj2" fmla="val -10547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點選可檢視書目及摘要資訊</a:t>
            </a:r>
            <a:endParaRPr lang="zh-TW" altLang="en-US" sz="12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741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0" y="53164"/>
            <a:ext cx="9891559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13.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中華民國專利資訊檢索系統</a:t>
            </a:r>
            <a:endParaRPr lang="zh-TW" altLang="en-US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0785" y="57006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>
                <a:solidFill>
                  <a:prstClr val="black"/>
                </a:solidFill>
              </a:rPr>
              <a:t>http://twpat.tipo.gov.tw</a:t>
            </a:r>
            <a:r>
              <a:rPr lang="en-US" altLang="zh-TW" sz="1200" dirty="0" smtClean="0">
                <a:solidFill>
                  <a:prstClr val="black"/>
                </a:solidFill>
              </a:rPr>
              <a:t>/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  <p:sp>
        <p:nvSpPr>
          <p:cNvPr id="19" name="Rectangle 16"/>
          <p:cNvSpPr/>
          <p:nvPr/>
        </p:nvSpPr>
        <p:spPr>
          <a:xfrm>
            <a:off x="5063319" y="1214077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資料庫特色</a:t>
            </a:r>
          </a:p>
        </p:txBody>
      </p:sp>
      <p:pic>
        <p:nvPicPr>
          <p:cNvPr id="20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185" y="1172759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5343226" y="1759383"/>
            <a:ext cx="3323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提供完整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中華民國專利資訊檢索服務</a:t>
            </a:r>
            <a:endParaRPr lang="en-US" altLang="zh-TW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提供個人化服務、進階檢索指令、專題訂閱、行動裝置版本、案件分析及圖表分析等功能</a:t>
            </a:r>
            <a:endParaRPr lang="en-US" altLang="zh-TW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23" name="Rectangle 16"/>
          <p:cNvSpPr/>
          <p:nvPr/>
        </p:nvSpPr>
        <p:spPr>
          <a:xfrm>
            <a:off x="5114109" y="3294832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975" y="3253514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26"/>
          <p:cNvSpPr/>
          <p:nvPr/>
        </p:nvSpPr>
        <p:spPr>
          <a:xfrm>
            <a:off x="5394015" y="3840138"/>
            <a:ext cx="3583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提供多樣檢索模式及全文檢索功能</a:t>
            </a:r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提供多樣顯示模式</a:t>
            </a:r>
            <a:endParaRPr lang="zh-TW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Rectangle 16"/>
          <p:cNvSpPr/>
          <p:nvPr/>
        </p:nvSpPr>
        <p:spPr>
          <a:xfrm>
            <a:off x="5082369" y="4771217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使用機制</a:t>
            </a:r>
            <a:endParaRPr lang="zh-TW" alt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5500" y="4729899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5362276" y="5316523"/>
            <a:ext cx="3323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檢索服務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endParaRPr lang="en-US" altLang="zh-TW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個人化服務、專題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訂閱及地圖分析等需加入會員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101" y="1456365"/>
            <a:ext cx="4656684" cy="4068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177" y="1783247"/>
            <a:ext cx="4532432" cy="3488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6"/>
          <p:cNvSpPr/>
          <p:nvPr/>
        </p:nvSpPr>
        <p:spPr>
          <a:xfrm>
            <a:off x="5063319" y="1499827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資料庫特色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98169" y="40341"/>
            <a:ext cx="7522632" cy="833718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.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REAL</a:t>
            </a:r>
            <a:r>
              <a:rPr lang="en-US" altLang="zh-TW" sz="3600" baseline="500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+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科技資訊網路整合服務系統</a:t>
            </a:r>
            <a:endParaRPr lang="zh-TW" altLang="en-US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22" name="Picture 2" descr="graph, magnifi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185" y="1458509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343226" y="2045133"/>
            <a:ext cx="30342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提供類似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Google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的整合檢索介面</a:t>
            </a:r>
            <a:endParaRPr lang="en-US" altLang="zh-TW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一次查詢本地、遠端等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文獻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資料庫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Rectangle 16"/>
          <p:cNvSpPr/>
          <p:nvPr/>
        </p:nvSpPr>
        <p:spPr>
          <a:xfrm>
            <a:off x="5072844" y="3243463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zh-TW" alt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" name="Picture 2" descr="graph, magnifi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710" y="3202145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矩形 34"/>
          <p:cNvSpPr/>
          <p:nvPr/>
        </p:nvSpPr>
        <p:spPr>
          <a:xfrm>
            <a:off x="5352751" y="3788769"/>
            <a:ext cx="3323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雲端索引</a:t>
            </a:r>
            <a:r>
              <a:rPr lang="zh-TW" altLang="en-US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endParaRPr lang="en-US" altLang="zh-TW" sz="1600" dirty="0" smtClean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延伸服務取得全文</a:t>
            </a:r>
          </a:p>
        </p:txBody>
      </p:sp>
      <p:sp>
        <p:nvSpPr>
          <p:cNvPr id="36" name="Rectangle 16"/>
          <p:cNvSpPr/>
          <p:nvPr/>
        </p:nvSpPr>
        <p:spPr>
          <a:xfrm>
            <a:off x="5082369" y="4506927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使用機制</a:t>
            </a:r>
            <a:endParaRPr lang="zh-TW" alt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Picture 2" descr="graph, magnifi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235" y="4465609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>
          <a:xfrm>
            <a:off x="5362276" y="4976033"/>
            <a:ext cx="33231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</a:t>
            </a: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</a:t>
            </a:r>
            <a:r>
              <a:rPr lang="en-US" altLang="zh-TW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本系統僅提供簡易書目資料，詳細館藏內容或期刊全文需連結至該學研機構之資料庫檢視</a:t>
            </a:r>
            <a:r>
              <a:rPr lang="en-US" altLang="zh-TW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部分需收費</a:t>
            </a:r>
            <a:r>
              <a:rPr lang="en-US" altLang="zh-TW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中小企業可加入會員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0369" y="6609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/>
              <a:t>http://real.stpi.narl.org.tw/primo_library/libweb/action/search.do</a:t>
            </a:r>
            <a:endParaRPr lang="zh-TW" altLang="en-US" sz="1200" dirty="0"/>
          </a:p>
        </p:txBody>
      </p:sp>
      <p:sp>
        <p:nvSpPr>
          <p:cNvPr id="3" name="矩形 2"/>
          <p:cNvSpPr/>
          <p:nvPr/>
        </p:nvSpPr>
        <p:spPr>
          <a:xfrm>
            <a:off x="685801" y="1107595"/>
            <a:ext cx="3711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REAL</a:t>
            </a:r>
            <a:r>
              <a:rPr lang="en-US" altLang="zh-TW" baseline="50000" dirty="0" smtClean="0"/>
              <a:t>+</a:t>
            </a:r>
            <a:r>
              <a:rPr lang="zh-TW" altLang="en-US" dirty="0" smtClean="0"/>
              <a:t>  </a:t>
            </a:r>
            <a:r>
              <a:rPr lang="en-US" altLang="zh-TW" dirty="0" smtClean="0"/>
              <a:t>=  </a:t>
            </a:r>
            <a:r>
              <a:rPr lang="en-US" altLang="zh-TW" dirty="0" err="1" smtClean="0"/>
              <a:t>REsearch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ALl</a:t>
            </a:r>
            <a:r>
              <a:rPr lang="en-US" altLang="zh-TW" dirty="0" smtClean="0"/>
              <a:t> in one</a:t>
            </a:r>
            <a:endParaRPr lang="zh-TW" altLang="en-US" dirty="0"/>
          </a:p>
        </p:txBody>
      </p:sp>
      <p:sp>
        <p:nvSpPr>
          <p:cNvPr id="15" name="矩形圖說文字 14"/>
          <p:cNvSpPr/>
          <p:nvPr/>
        </p:nvSpPr>
        <p:spPr>
          <a:xfrm rot="10800000" flipH="1" flipV="1">
            <a:off x="171552" y="5285543"/>
            <a:ext cx="1404936" cy="967341"/>
          </a:xfrm>
          <a:prstGeom prst="wedgeRectCallout">
            <a:avLst>
              <a:gd name="adj1" fmla="val 12667"/>
              <a:gd name="adj2" fmla="val -72269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全球上千家知名的出版社、學會機構、內容</a:t>
            </a: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供應商所</a:t>
            </a: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提供的文獻</a:t>
            </a:r>
          </a:p>
        </p:txBody>
      </p:sp>
      <p:sp>
        <p:nvSpPr>
          <p:cNvPr id="16" name="矩形圖說文字 15"/>
          <p:cNvSpPr/>
          <p:nvPr/>
        </p:nvSpPr>
        <p:spPr>
          <a:xfrm rot="10800000" flipH="1" flipV="1">
            <a:off x="1762781" y="5437944"/>
            <a:ext cx="1404936" cy="607394"/>
          </a:xfrm>
          <a:prstGeom prst="wedgeRectCallout">
            <a:avLst>
              <a:gd name="adj1" fmla="val -4561"/>
              <a:gd name="adj2" fmla="val -872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自建書目摘要與期刊聯合目錄等主題資源</a:t>
            </a:r>
          </a:p>
        </p:txBody>
      </p:sp>
      <p:sp>
        <p:nvSpPr>
          <p:cNvPr id="17" name="矩形圖說文字 16"/>
          <p:cNvSpPr/>
          <p:nvPr/>
        </p:nvSpPr>
        <p:spPr>
          <a:xfrm rot="10800000" flipH="1" flipV="1">
            <a:off x="3421245" y="5393969"/>
            <a:ext cx="1404936" cy="858916"/>
          </a:xfrm>
          <a:prstGeom prst="wedgeRectCallout">
            <a:avLst>
              <a:gd name="adj1" fmla="val -16046"/>
              <a:gd name="adj2" fmla="val -78883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OpenAccess</a:t>
            </a: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資料庫、國內大專院校博碩士</a:t>
            </a: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論文、</a:t>
            </a: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館藏</a:t>
            </a: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目錄等</a:t>
            </a: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主題資源</a:t>
            </a:r>
          </a:p>
        </p:txBody>
      </p:sp>
    </p:spTree>
    <p:extLst>
      <p:ext uri="{BB962C8B-B14F-4D97-AF65-F5344CB8AC3E}">
        <p14:creationId xmlns:p14="http://schemas.microsoft.com/office/powerpoint/2010/main" val="6124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9177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中華民國專利資訊檢索系統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案件分析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080" y="2060848"/>
            <a:ext cx="7740352" cy="359991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圓角矩形 10"/>
          <p:cNvSpPr/>
          <p:nvPr/>
        </p:nvSpPr>
        <p:spPr>
          <a:xfrm>
            <a:off x="1043603" y="2996468"/>
            <a:ext cx="792093" cy="288032"/>
          </a:xfrm>
          <a:prstGeom prst="roundRect">
            <a:avLst>
              <a:gd name="adj" fmla="val 9171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4515" y="1371692"/>
            <a:ext cx="7837925" cy="44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</a:pPr>
            <a:r>
              <a:rPr lang="zh-TW" altLang="en-US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檢索結果分布</a:t>
            </a:r>
            <a:r>
              <a:rPr lang="zh-TW" alt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於哪些國際分類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號</a:t>
            </a:r>
            <a:endParaRPr lang="en-US" altLang="zh-TW" sz="1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716016" y="4004580"/>
            <a:ext cx="432048" cy="1800200"/>
          </a:xfrm>
          <a:prstGeom prst="roundRect">
            <a:avLst>
              <a:gd name="adj" fmla="val 9171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7" name="＞形箭號 16"/>
          <p:cNvSpPr/>
          <p:nvPr/>
        </p:nvSpPr>
        <p:spPr bwMode="auto">
          <a:xfrm rot="1297715" flipV="1">
            <a:off x="2052522" y="3689990"/>
            <a:ext cx="2189863" cy="183501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</a:endParaRPr>
          </a:p>
        </p:txBody>
      </p:sp>
      <p:pic>
        <p:nvPicPr>
          <p:cNvPr id="18" name="Picture 2" descr="glass, magnifier, magnifying, search, zoom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796" y="1412776"/>
            <a:ext cx="398780" cy="39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9177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中華民國專利資訊檢索系統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技術生命週期圖</a:t>
            </a:r>
          </a:p>
        </p:txBody>
      </p:sp>
      <p:pic>
        <p:nvPicPr>
          <p:cNvPr id="5" name="圖片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2204864"/>
            <a:ext cx="5555673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6"/>
          <p:cNvSpPr/>
          <p:nvPr/>
        </p:nvSpPr>
        <p:spPr>
          <a:xfrm>
            <a:off x="694515" y="1371692"/>
            <a:ext cx="7837925" cy="44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</a:pP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  <a:cs typeface="+mj-cs"/>
              </a:rPr>
              <a:t>以查詢結果之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申請人數量為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  <a:cs typeface="+mj-cs"/>
              </a:rPr>
              <a:t>橫軸，專利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數量為縱軸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  <a:cs typeface="+mj-cs"/>
              </a:rPr>
              <a:t>，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分析各年度之變化</a:t>
            </a:r>
            <a:endParaRPr lang="zh-TW" altLang="en-US" sz="1600" b="1" dirty="0"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8" name="Picture 2" descr="glass, magnifier, magnifying, search, zoom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796" y="1412776"/>
            <a:ext cx="398780" cy="39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9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9177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中華民國專利資訊檢索系統</a:t>
            </a: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-2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維圖表</a:t>
            </a:r>
          </a:p>
        </p:txBody>
      </p:sp>
      <p:sp>
        <p:nvSpPr>
          <p:cNvPr id="14" name="矩形 13"/>
          <p:cNvSpPr/>
          <p:nvPr/>
        </p:nvSpPr>
        <p:spPr>
          <a:xfrm>
            <a:off x="694515" y="1371692"/>
            <a:ext cx="7837925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</a:pPr>
            <a:r>
              <a:rPr lang="zh-TW" altLang="en-US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可</a:t>
            </a:r>
            <a:r>
              <a:rPr lang="zh-TW" alt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選擇「國際專利</a:t>
            </a:r>
            <a:r>
              <a:rPr lang="en-US" altLang="zh-TW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/</a:t>
            </a:r>
            <a:r>
              <a:rPr lang="zh-TW" alt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工業設計分類號」、「國別」、「年度」及「第</a:t>
            </a:r>
            <a:r>
              <a:rPr lang="en-US" altLang="zh-TW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1</a:t>
            </a:r>
            <a:r>
              <a:rPr lang="zh-TW" alt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申請人」等任一分析項目，數量前</a:t>
            </a:r>
            <a:r>
              <a:rPr lang="en-US" altLang="zh-TW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5</a:t>
            </a:r>
            <a:r>
              <a:rPr lang="zh-TW" alt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、</a:t>
            </a:r>
            <a:r>
              <a:rPr lang="en-US" altLang="zh-TW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10</a:t>
            </a:r>
            <a:r>
              <a:rPr lang="zh-TW" alt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、</a:t>
            </a:r>
            <a:r>
              <a:rPr lang="en-US" altLang="zh-TW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20</a:t>
            </a:r>
            <a:r>
              <a:rPr lang="zh-TW" alt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或</a:t>
            </a:r>
            <a:r>
              <a:rPr lang="en-US" altLang="zh-TW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30</a:t>
            </a:r>
            <a:r>
              <a:rPr lang="zh-TW" alt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項繪製圖表</a:t>
            </a:r>
          </a:p>
        </p:txBody>
      </p:sp>
      <p:pic>
        <p:nvPicPr>
          <p:cNvPr id="17" name="圖片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2205137"/>
            <a:ext cx="6063952" cy="4032175"/>
          </a:xfrm>
          <a:prstGeom prst="rect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" descr="glass, magnifier, magnifying, search, zoom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796" y="1412776"/>
            <a:ext cx="398780" cy="39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5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9177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中華民國專利資訊檢索系統</a:t>
            </a: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-3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維立體圖表</a:t>
            </a:r>
          </a:p>
        </p:txBody>
      </p:sp>
      <p:pic>
        <p:nvPicPr>
          <p:cNvPr id="11" name="Picture 2" descr="glass, magnifier, magnifying, search, zoom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796" y="1412776"/>
            <a:ext cx="398780" cy="39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694515" y="1371692"/>
            <a:ext cx="7837925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</a:pPr>
            <a:r>
              <a:rPr lang="zh-TW" altLang="en-US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提供「</a:t>
            </a:r>
            <a:r>
              <a:rPr lang="zh-TW" alt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國際專利</a:t>
            </a:r>
            <a:r>
              <a:rPr lang="en-US" altLang="zh-TW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/</a:t>
            </a:r>
            <a:r>
              <a:rPr lang="zh-TW" alt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工業設計分類號」、「國別」、「年度」及「第</a:t>
            </a:r>
            <a:r>
              <a:rPr lang="en-US" altLang="zh-TW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1</a:t>
            </a:r>
            <a:r>
              <a:rPr lang="zh-TW" alt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申請人」等項目中，自行挑選主要分析項及搭配次要分析項組合繪製出</a:t>
            </a:r>
            <a:r>
              <a:rPr lang="en-US" altLang="zh-TW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3D</a:t>
            </a:r>
            <a:r>
              <a:rPr lang="zh-TW" alt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立體圖</a:t>
            </a:r>
          </a:p>
        </p:txBody>
      </p:sp>
      <p:pic>
        <p:nvPicPr>
          <p:cNvPr id="13" name="圖片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0873" y="2178067"/>
            <a:ext cx="6082146" cy="4133011"/>
          </a:xfrm>
          <a:prstGeom prst="rect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18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9177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中華民國專利資訊檢索系統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行動版網頁</a:t>
            </a:r>
          </a:p>
        </p:txBody>
      </p:sp>
      <p:pic>
        <p:nvPicPr>
          <p:cNvPr id="9" name="圖片 8" descr="Z:\dbwork\IPO\本國專利維護103-104\履約交付項目\第5階段1040831\TIPO20150818\首頁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659" y="1386111"/>
            <a:ext cx="2743200" cy="487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＞形箭號 11"/>
          <p:cNvSpPr/>
          <p:nvPr/>
        </p:nvSpPr>
        <p:spPr bwMode="auto">
          <a:xfrm rot="20876171" flipV="1">
            <a:off x="3204155" y="2401108"/>
            <a:ext cx="1325974" cy="143047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726" y="1386111"/>
            <a:ext cx="2812473" cy="4877435"/>
          </a:xfrm>
          <a:prstGeom prst="rect">
            <a:avLst/>
          </a:prstGeom>
          <a:ln w="63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948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509" y="1157761"/>
            <a:ext cx="2746357" cy="5132203"/>
          </a:xfrm>
          <a:prstGeom prst="rect">
            <a:avLst/>
          </a:prstGeom>
          <a:ln w="6350">
            <a:solidFill>
              <a:srgbClr val="C00000"/>
            </a:solidFill>
          </a:ln>
        </p:spPr>
      </p:pic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009" y="1157761"/>
            <a:ext cx="2790263" cy="5132203"/>
          </a:xfrm>
          <a:prstGeom prst="rect">
            <a:avLst/>
          </a:prstGeom>
          <a:ln w="6350">
            <a:solidFill>
              <a:srgbClr val="C00000"/>
            </a:solidFill>
          </a:ln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1" y="53164"/>
            <a:ext cx="9177184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中華民國專利資訊檢索系統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行動版網頁</a:t>
            </a:r>
          </a:p>
        </p:txBody>
      </p:sp>
      <p:sp>
        <p:nvSpPr>
          <p:cNvPr id="8" name="矩形圖說文字 7"/>
          <p:cNvSpPr/>
          <p:nvPr/>
        </p:nvSpPr>
        <p:spPr>
          <a:xfrm rot="10800000" flipH="1" flipV="1">
            <a:off x="88267" y="3204135"/>
            <a:ext cx="1000743" cy="504056"/>
          </a:xfrm>
          <a:prstGeom prst="wedgeRectCallout">
            <a:avLst>
              <a:gd name="adj1" fmla="val 49984"/>
              <a:gd name="adj2" fmla="val -9942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點圖另</a:t>
            </a:r>
            <a:endParaRPr lang="en-US" altLang="zh-TW" sz="1600" b="1" dirty="0" smtClean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開原圖</a:t>
            </a:r>
            <a:endParaRPr lang="zh-TW" altLang="en-US" sz="16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圖說文字 13"/>
          <p:cNvSpPr/>
          <p:nvPr/>
        </p:nvSpPr>
        <p:spPr>
          <a:xfrm rot="10800000" flipH="1" flipV="1">
            <a:off x="2676013" y="3646304"/>
            <a:ext cx="1021191" cy="561941"/>
          </a:xfrm>
          <a:prstGeom prst="wedgeRectCallout">
            <a:avLst>
              <a:gd name="adj1" fmla="val -70021"/>
              <a:gd name="adj2" fmla="val -47509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點擊可看專利詳目</a:t>
            </a:r>
            <a:endParaRPr lang="zh-TW" altLang="en-US" sz="16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＞形箭號 9"/>
          <p:cNvSpPr/>
          <p:nvPr/>
        </p:nvSpPr>
        <p:spPr bwMode="auto">
          <a:xfrm rot="20876171" flipV="1">
            <a:off x="3792212" y="3525691"/>
            <a:ext cx="863461" cy="211545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矩形圖說文字 8"/>
          <p:cNvSpPr/>
          <p:nvPr/>
        </p:nvSpPr>
        <p:spPr>
          <a:xfrm rot="10800000" flipH="1" flipV="1">
            <a:off x="7909699" y="2083443"/>
            <a:ext cx="1021191" cy="821803"/>
          </a:xfrm>
          <a:prstGeom prst="wedgeRectCallout">
            <a:avLst>
              <a:gd name="adj1" fmla="val -68888"/>
              <a:gd name="adj2" fmla="val -1652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點選檢視公報或說明書</a:t>
            </a:r>
            <a:endParaRPr lang="zh-TW" altLang="en-US" sz="16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383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4640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敬 請 指 教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6746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" y="1062368"/>
            <a:ext cx="7042336" cy="55324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219075" y="1062368"/>
            <a:ext cx="6776725" cy="490208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矩形圖說文字 7"/>
          <p:cNvSpPr/>
          <p:nvPr/>
        </p:nvSpPr>
        <p:spPr>
          <a:xfrm rot="10800000" flipH="1" flipV="1">
            <a:off x="2845733" y="884390"/>
            <a:ext cx="1013573" cy="434488"/>
          </a:xfrm>
          <a:prstGeom prst="wedgeRectCallout">
            <a:avLst>
              <a:gd name="adj1" fmla="val -63008"/>
              <a:gd name="adj2" fmla="val 56773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查詢關鍵字「向量機」</a:t>
            </a:r>
            <a:endParaRPr lang="zh-TW" altLang="en-US" sz="1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 rot="10800000" flipH="1" flipV="1">
            <a:off x="5051333" y="1983533"/>
            <a:ext cx="984373" cy="329106"/>
          </a:xfrm>
          <a:prstGeom prst="wedgeRectCallout">
            <a:avLst>
              <a:gd name="adj1" fmla="val -44760"/>
              <a:gd name="adj2" fmla="val 8527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查詢結果</a:t>
            </a:r>
            <a:endParaRPr lang="zh-TW" altLang="en-US" sz="1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 bwMode="gray">
          <a:xfrm>
            <a:off x="261229" y="40341"/>
            <a:ext cx="7522632" cy="83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7500"/>
              </a:lnSpc>
            </a:pP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REAL</a:t>
            </a:r>
            <a:r>
              <a:rPr lang="en-US" altLang="zh-TW" sz="3600" baseline="500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+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科技資訊網路整合服務系統</a:t>
            </a:r>
            <a:endParaRPr lang="zh-TW" altLang="en-US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3" name="矩形圖說文字 12"/>
          <p:cNvSpPr/>
          <p:nvPr/>
        </p:nvSpPr>
        <p:spPr>
          <a:xfrm rot="10800000" flipH="1" flipV="1">
            <a:off x="6669463" y="3828595"/>
            <a:ext cx="2017338" cy="1093030"/>
          </a:xfrm>
          <a:prstGeom prst="wedgeRectCallout">
            <a:avLst>
              <a:gd name="adj1" fmla="val -83421"/>
              <a:gd name="adj2" fmla="val 1760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全文取得方式</a:t>
            </a:r>
            <a:endParaRPr lang="en-US" altLang="zh-TW" sz="12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已授權資料庫直接取得</a:t>
            </a:r>
            <a:endParaRPr lang="en-US" altLang="zh-TW" sz="12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向科技</a:t>
            </a: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政策中心</a:t>
            </a: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申請</a:t>
            </a:r>
            <a:endParaRPr lang="en-US" altLang="zh-TW" sz="12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透過其他期刊資料庫取得</a:t>
            </a:r>
            <a:endParaRPr lang="en-US" altLang="zh-TW" sz="12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網路搜尋引擎</a:t>
            </a:r>
          </a:p>
        </p:txBody>
      </p:sp>
    </p:spTree>
    <p:extLst>
      <p:ext uri="{BB962C8B-B14F-4D97-AF65-F5344CB8AC3E}">
        <p14:creationId xmlns:p14="http://schemas.microsoft.com/office/powerpoint/2010/main" val="26637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6"/>
          <p:cNvSpPr/>
          <p:nvPr/>
        </p:nvSpPr>
        <p:spPr>
          <a:xfrm>
            <a:off x="5063319" y="1109302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資料庫特色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0" y="53164"/>
            <a:ext cx="8939059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.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國內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學術電子期刊系統</a:t>
            </a: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(e-Journal)</a:t>
            </a:r>
            <a:endParaRPr lang="zh-TW" altLang="en-US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22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185" y="1067984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343226" y="1654608"/>
            <a:ext cx="35626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國內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出版之</a:t>
            </a: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學術性期刊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及報導性刊物的</a:t>
            </a: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全文查詢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功能及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PDF</a:t>
            </a: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電子全文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科技部、</a:t>
            </a:r>
            <a:r>
              <a:rPr lang="zh-TW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研院</a:t>
            </a:r>
            <a:r>
              <a:rPr lang="zh-TW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出版</a:t>
            </a:r>
            <a:r>
              <a: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品為主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智慧型檢索策略</a:t>
            </a:r>
            <a:endParaRPr lang="en-US" altLang="zh-TW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Rectangle 16"/>
          <p:cNvSpPr/>
          <p:nvPr/>
        </p:nvSpPr>
        <p:spPr>
          <a:xfrm>
            <a:off x="5072844" y="2785702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zh-TW" alt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710" y="2744384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矩形 34"/>
          <p:cNvSpPr/>
          <p:nvPr/>
        </p:nvSpPr>
        <p:spPr>
          <a:xfrm>
            <a:off x="5352751" y="3331008"/>
            <a:ext cx="3323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熱門查詢詞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動態提示詞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關聯提示詞圖示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時間序列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期刊統計</a:t>
            </a:r>
          </a:p>
        </p:txBody>
      </p:sp>
      <p:sp>
        <p:nvSpPr>
          <p:cNvPr id="36" name="Rectangle 16"/>
          <p:cNvSpPr/>
          <p:nvPr/>
        </p:nvSpPr>
        <p:spPr>
          <a:xfrm>
            <a:off x="5082369" y="4681177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使用機制</a:t>
            </a:r>
            <a:endParaRPr lang="zh-TW" alt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235" y="4639859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>
          <a:xfrm>
            <a:off x="5362276" y="5226483"/>
            <a:ext cx="33231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檢索查詢</a:t>
            </a:r>
            <a:r>
              <a:rPr lang="en-US" altLang="zh-TW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r>
              <a:rPr lang="en-US" altLang="zh-TW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CSV:</a:t>
            </a:r>
            <a:r>
              <a:rPr lang="zh-TW" altLang="en-US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endParaRPr lang="en-US" altLang="zh-TW" sz="1600" dirty="0" smtClean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部分刊物未經授權無法提供線上瀏覽及下載服務，使用者可透過各大圖書館或本</a:t>
            </a:r>
            <a:r>
              <a:rPr lang="zh-TW" altLang="en-US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endParaRPr lang="en-US" altLang="zh-TW" sz="1600" dirty="0" smtClean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取得</a:t>
            </a: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全文</a:t>
            </a:r>
            <a:r>
              <a:rPr lang="zh-TW" altLang="en-US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3185" y="585977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/>
              <a:t>http://ejournal.stpi.narl.org.tw/NSC_INDEX/KSP/index.jsp</a:t>
            </a:r>
            <a:endParaRPr lang="zh-TW" altLang="en-US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775" y="1377821"/>
            <a:ext cx="4704210" cy="411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矩形圖說文字 13"/>
          <p:cNvSpPr/>
          <p:nvPr/>
        </p:nvSpPr>
        <p:spPr>
          <a:xfrm rot="10800000" flipH="1" flipV="1">
            <a:off x="4025133" y="3992727"/>
            <a:ext cx="879102" cy="434488"/>
          </a:xfrm>
          <a:prstGeom prst="wedgeRectCallout">
            <a:avLst>
              <a:gd name="adj1" fmla="val -12530"/>
              <a:gd name="adj2" fmla="val -10725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其他單位出版品</a:t>
            </a:r>
          </a:p>
        </p:txBody>
      </p:sp>
      <p:sp>
        <p:nvSpPr>
          <p:cNvPr id="16" name="矩形圖說文字 15"/>
          <p:cNvSpPr/>
          <p:nvPr/>
        </p:nvSpPr>
        <p:spPr>
          <a:xfrm rot="10800000" flipH="1" flipV="1">
            <a:off x="2428014" y="4894288"/>
            <a:ext cx="1013572" cy="434488"/>
          </a:xfrm>
          <a:prstGeom prst="wedgeRectCallout">
            <a:avLst>
              <a:gd name="adj1" fmla="val -32494"/>
              <a:gd name="adj2" fmla="val -6702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科技政策中心出版品</a:t>
            </a:r>
          </a:p>
        </p:txBody>
      </p:sp>
      <p:sp>
        <p:nvSpPr>
          <p:cNvPr id="17" name="矩形圖說文字 16"/>
          <p:cNvSpPr/>
          <p:nvPr/>
        </p:nvSpPr>
        <p:spPr>
          <a:xfrm rot="10800000" flipH="1" flipV="1">
            <a:off x="2732813" y="3992727"/>
            <a:ext cx="708773" cy="434488"/>
          </a:xfrm>
          <a:prstGeom prst="wedgeRectCallout">
            <a:avLst>
              <a:gd name="adj1" fmla="val -49727"/>
              <a:gd name="adj2" fmla="val -12892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國研院</a:t>
            </a: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出版品</a:t>
            </a:r>
          </a:p>
        </p:txBody>
      </p:sp>
      <p:sp>
        <p:nvSpPr>
          <p:cNvPr id="18" name="矩形圖說文字 17"/>
          <p:cNvSpPr/>
          <p:nvPr/>
        </p:nvSpPr>
        <p:spPr>
          <a:xfrm rot="10800000" flipH="1" flipV="1">
            <a:off x="1178299" y="5079089"/>
            <a:ext cx="731183" cy="434488"/>
          </a:xfrm>
          <a:prstGeom prst="wedgeRectCallout">
            <a:avLst>
              <a:gd name="adj1" fmla="val -33583"/>
              <a:gd name="adj2" fmla="val -10106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科技部出版品</a:t>
            </a:r>
          </a:p>
        </p:txBody>
      </p:sp>
    </p:spTree>
    <p:extLst>
      <p:ext uri="{BB962C8B-B14F-4D97-AF65-F5344CB8AC3E}">
        <p14:creationId xmlns:p14="http://schemas.microsoft.com/office/powerpoint/2010/main" val="22638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70" y="1142202"/>
            <a:ext cx="6096851" cy="5715798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0" y="53164"/>
            <a:ext cx="9167659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國內學術電子期刊系統</a:t>
            </a: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(e-Journal)-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案例</a:t>
            </a:r>
            <a:endParaRPr lang="zh-TW" altLang="en-US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6" name="矩形圖說文字 15"/>
          <p:cNvSpPr/>
          <p:nvPr/>
        </p:nvSpPr>
        <p:spPr>
          <a:xfrm rot="10800000" flipH="1" flipV="1">
            <a:off x="121024" y="998411"/>
            <a:ext cx="1081087" cy="291963"/>
          </a:xfrm>
          <a:prstGeom prst="wedgeRectCallout">
            <a:avLst>
              <a:gd name="adj1" fmla="val 71976"/>
              <a:gd name="adj2" fmla="val 5812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搜尋關鍵字</a:t>
            </a:r>
            <a:endParaRPr lang="zh-TW" altLang="en-US" sz="1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 rot="10800000" flipH="1" flipV="1">
            <a:off x="7730097" y="3227295"/>
            <a:ext cx="1091174" cy="620566"/>
          </a:xfrm>
          <a:prstGeom prst="wedgeRectCallout">
            <a:avLst>
              <a:gd name="adj1" fmla="val -84837"/>
              <a:gd name="adj2" fmla="val 3052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可直接線上調閱全文</a:t>
            </a:r>
            <a:endParaRPr lang="zh-TW" altLang="en-US" sz="1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917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739" y="1088300"/>
            <a:ext cx="6464955" cy="5567994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0" y="53164"/>
            <a:ext cx="9167659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國內學術電子期刊系統</a:t>
            </a: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(e-Journal)-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案例</a:t>
            </a:r>
            <a:endParaRPr lang="zh-TW" altLang="en-US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47165" y="1019735"/>
            <a:ext cx="2796988" cy="5421405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矩形圖說文字 8"/>
          <p:cNvSpPr/>
          <p:nvPr/>
        </p:nvSpPr>
        <p:spPr>
          <a:xfrm rot="10800000" flipH="1" flipV="1">
            <a:off x="83762" y="1289833"/>
            <a:ext cx="887505" cy="456656"/>
          </a:xfrm>
          <a:prstGeom prst="wedgeRectCallout">
            <a:avLst>
              <a:gd name="adj1" fmla="val 71976"/>
              <a:gd name="adj2" fmla="val 5812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檢索</a:t>
            </a: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策略輔助</a:t>
            </a:r>
            <a:endParaRPr lang="zh-TW" altLang="en-US" sz="1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454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6"/>
          <p:cNvSpPr/>
          <p:nvPr/>
        </p:nvSpPr>
        <p:spPr>
          <a:xfrm>
            <a:off x="5063319" y="1604602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資料庫特色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4940" y="53164"/>
            <a:ext cx="8939059" cy="757435"/>
          </a:xfrm>
          <a:effectLst/>
        </p:spPr>
        <p:txBody>
          <a:bodyPr anchor="ctr">
            <a:noAutofit/>
          </a:bodyPr>
          <a:lstStyle/>
          <a:p>
            <a:pPr>
              <a:lnSpc>
                <a:spcPts val="7500"/>
              </a:lnSpc>
            </a:pP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</a:t>
            </a:r>
            <a:r>
              <a:rPr lang="en-US" altLang="zh-TW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.</a:t>
            </a:r>
            <a:r>
              <a:rPr lang="zh-TW" altLang="en-US" sz="3600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研發資源</a:t>
            </a:r>
            <a:r>
              <a:rPr lang="zh-TW" altLang="en-US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與成果資訊網</a:t>
            </a: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en-US" altLang="zh-TW" sz="3600" dirty="0" err="1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RDInforNET</a:t>
            </a:r>
            <a:r>
              <a:rPr lang="en-US" altLang="zh-TW" sz="36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lang="zh-TW" altLang="en-US" sz="36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22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185" y="1563284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388317" y="2157208"/>
            <a:ext cx="3323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整合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國內學術電子期刊 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(e-Journal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、國家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科技人力 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(NPHRST)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、法人與大學研究能量 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(RCIU)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、國內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學術研討活動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訊息、科技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政策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機構等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個資料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Rectangle 16"/>
          <p:cNvSpPr/>
          <p:nvPr/>
        </p:nvSpPr>
        <p:spPr>
          <a:xfrm>
            <a:off x="5072844" y="3500077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zh-TW" alt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710" y="3458759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矩形 34"/>
          <p:cNvSpPr/>
          <p:nvPr/>
        </p:nvSpPr>
        <p:spPr>
          <a:xfrm>
            <a:off x="5352751" y="4045383"/>
            <a:ext cx="3323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類別檢索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進階查詢</a:t>
            </a:r>
          </a:p>
        </p:txBody>
      </p:sp>
      <p:sp>
        <p:nvSpPr>
          <p:cNvPr id="36" name="Rectangle 16"/>
          <p:cNvSpPr/>
          <p:nvPr/>
        </p:nvSpPr>
        <p:spPr>
          <a:xfrm>
            <a:off x="5082369" y="4690702"/>
            <a:ext cx="3712191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zh-TW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使用機制</a:t>
            </a:r>
            <a:endParaRPr lang="zh-TW" alt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Picture 2" descr="graph, magnifi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235" y="4649384"/>
            <a:ext cx="567212" cy="5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>
          <a:xfrm>
            <a:off x="5362276" y="5236008"/>
            <a:ext cx="3323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搜尋資料庫</a:t>
            </a:r>
            <a:r>
              <a:rPr lang="en-US" altLang="zh-TW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下載全文</a:t>
            </a:r>
            <a:r>
              <a:rPr lang="en-US" altLang="zh-TW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endParaRPr lang="en-US" altLang="zh-TW" sz="1600" dirty="0" smtClean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部分無法直接下載</a:t>
            </a:r>
            <a:r>
              <a:rPr lang="en-US" altLang="zh-TW" sz="16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2235" y="584633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/>
              <a:t>http://rdinfonet.stpi.narl.org.tw/GRB_RDInfoNet/KSP/index.jsp</a:t>
            </a:r>
            <a:endParaRPr lang="zh-TW" altLang="en-US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49" y="1383651"/>
            <a:ext cx="4765667" cy="411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圖說文字 14"/>
          <p:cNvSpPr/>
          <p:nvPr/>
        </p:nvSpPr>
        <p:spPr>
          <a:xfrm rot="10800000" flipH="1" flipV="1">
            <a:off x="7592954" y="1543900"/>
            <a:ext cx="955302" cy="434488"/>
          </a:xfrm>
          <a:prstGeom prst="wedgeRectCallout">
            <a:avLst>
              <a:gd name="adj1" fmla="val -24109"/>
              <a:gd name="adj2" fmla="val 9663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資料庫編號</a:t>
            </a:r>
            <a:r>
              <a:rPr lang="en-US" altLang="zh-TW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2,5,6</a:t>
            </a:r>
            <a:endParaRPr lang="zh-TW" altLang="en-US" sz="1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圖說文字 15"/>
          <p:cNvSpPr/>
          <p:nvPr/>
        </p:nvSpPr>
        <p:spPr>
          <a:xfrm rot="10800000" flipH="1" flipV="1">
            <a:off x="3061855" y="3422771"/>
            <a:ext cx="1163781" cy="550134"/>
          </a:xfrm>
          <a:prstGeom prst="wedgeRectCallout">
            <a:avLst>
              <a:gd name="adj1" fmla="val -70141"/>
              <a:gd name="adj2" fmla="val -9864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en-US" altLang="zh-TW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個資料庫整合查詢</a:t>
            </a:r>
            <a:endParaRPr lang="zh-TW" altLang="en-US" sz="1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054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10380</TotalTime>
  <Words>2315</Words>
  <Application>Microsoft Office PowerPoint</Application>
  <PresentationFormat>如螢幕大小 (4:3)</PresentationFormat>
  <Paragraphs>380</Paragraphs>
  <Slides>46</Slides>
  <Notes>36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47" baseType="lpstr">
      <vt:lpstr>Standarddesign</vt:lpstr>
      <vt:lpstr>政府機關產業專利資料庫</vt:lpstr>
      <vt:lpstr>政府機關產業專利資料庫</vt:lpstr>
      <vt:lpstr>政府機關產業專利資料庫</vt:lpstr>
      <vt:lpstr>1. REAL+科技資訊網路整合服務系統</vt:lpstr>
      <vt:lpstr>PowerPoint 簡報</vt:lpstr>
      <vt:lpstr>2.國內學術電子期刊系統(e-Journal)</vt:lpstr>
      <vt:lpstr>國內學術電子期刊系統(e-Journal)-案例</vt:lpstr>
      <vt:lpstr>國內學術電子期刊系統(e-Journal)-案例</vt:lpstr>
      <vt:lpstr>3.研發資源與成果資訊網(RDInforNET)</vt:lpstr>
      <vt:lpstr>研究資源與成果資訊網(RDInforNET)-案例</vt:lpstr>
      <vt:lpstr>4.科學研究知識產出與產業聯結分析資料庫</vt:lpstr>
      <vt:lpstr>IPCI-定義</vt:lpstr>
      <vt:lpstr>IPCI-期刊</vt:lpstr>
      <vt:lpstr>IPCI-學術機構</vt:lpstr>
      <vt:lpstr>5.科技人才與研究成果服務平台(NPHRST)</vt:lpstr>
      <vt:lpstr>NPHRST-科技人才查詢</vt:lpstr>
      <vt:lpstr>NPHRST-科技人才查詢</vt:lpstr>
      <vt:lpstr>PowerPoint 簡報</vt:lpstr>
      <vt:lpstr>6.法人與大學研究能量平台(RCIU)</vt:lpstr>
      <vt:lpstr>RCIU 研究計畫查詢</vt:lpstr>
      <vt:lpstr>RCIU 產業分類人才查詢</vt:lpstr>
      <vt:lpstr>RCIU 產業分類人才查詢</vt:lpstr>
      <vt:lpstr>7.智財訴訟雲端知識庫</vt:lpstr>
      <vt:lpstr>智財訴訟雲端知識庫-案例</vt:lpstr>
      <vt:lpstr>智財訴訟雲端知識庫-案例</vt:lpstr>
      <vt:lpstr>8.科技產業資訊室</vt:lpstr>
      <vt:lpstr>科技產業資訊室-市場報導</vt:lpstr>
      <vt:lpstr>科技產業資訊室-專利情報</vt:lpstr>
      <vt:lpstr>9.IEK產業情報網</vt:lpstr>
      <vt:lpstr>IEK產業情報網-案例</vt:lpstr>
      <vt:lpstr>10.ITIS智網</vt:lpstr>
      <vt:lpstr>ITIS智網-案例</vt:lpstr>
      <vt:lpstr>ITIS智網-案例</vt:lpstr>
      <vt:lpstr>11.通訊標準必要專利分析平台 (建置中)</vt:lpstr>
      <vt:lpstr>通訊標準必要專利分析平台 (建置中)</vt:lpstr>
      <vt:lpstr>通訊標準必要專利分析平台 (建置中)</vt:lpstr>
      <vt:lpstr>12.專利與學術文獻檢索系統</vt:lpstr>
      <vt:lpstr>專利與學術文獻檢索系統</vt:lpstr>
      <vt:lpstr>13.中華民國專利資訊檢索系統</vt:lpstr>
      <vt:lpstr>中華民國專利資訊檢索系統-案件分析</vt:lpstr>
      <vt:lpstr>中華民國專利資訊檢索系統-技術生命週期圖</vt:lpstr>
      <vt:lpstr>中華民國專利資訊檢索系統-2維圖表</vt:lpstr>
      <vt:lpstr>中華民國專利資訊檢索系統-3維立體圖表</vt:lpstr>
      <vt:lpstr>中華民國專利資訊檢索系統-行動版網頁</vt:lpstr>
      <vt:lpstr>中華民國專利資訊檢索系統-行動版網頁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SPC DFSS Report</dc:title>
  <dc:subject>Report PTT</dc:subject>
  <dc:creator>dulramoon</dc:creator>
  <dc:description>designed by dulramoon@ncku.iim</dc:description>
  <cp:lastModifiedBy>20255</cp:lastModifiedBy>
  <cp:revision>569</cp:revision>
  <cp:lastPrinted>2015-11-25T04:05:18Z</cp:lastPrinted>
  <dcterms:created xsi:type="dcterms:W3CDTF">2007-11-27T23:54:21Z</dcterms:created>
  <dcterms:modified xsi:type="dcterms:W3CDTF">2015-11-27T00:37:09Z</dcterms:modified>
</cp:coreProperties>
</file>